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EB Garamond"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6">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hea Kale"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2"/>
      </p:cViewPr>
      <p:guideLst>
        <p:guide orient="horz" pos="129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6-04T03:44:08.695" idx="1">
    <p:pos x="6000" y="0"/>
    <p:text>@rheakale@stanford.edu
_Assigned to rheakale@stanford.edu_</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6-04T03:45:49.170" idx="2">
    <p:pos x="6000" y="0"/>
    <p:text>@cjmaurer@stanford.edu
_Assigned to cjmaurer@stanford.edu_</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06-04T03:44:40.593" idx="3">
    <p:pos x="6000" y="0"/>
    <p:text>@rheakale@stanford.edu
_Assigned to rheakale@stanford.edu_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iencedirect.com/science/article/pii/S016407041930028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ciencedirect.com/science/article/pii/S016407041930028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f5bebbbee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f5bebbbe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e2797b140f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e2797b140f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 dr. boul and coatuhors taylor principles 2019</a:t>
            </a:r>
            <a:endParaRPr/>
          </a:p>
          <a:p>
            <a:pPr marL="0" lvl="0" indent="0" algn="l" rtl="0">
              <a:spcBef>
                <a:spcPts val="0"/>
              </a:spcBef>
              <a:spcAft>
                <a:spcPts val="0"/>
              </a:spcAft>
              <a:buNone/>
            </a:pPr>
            <a:endParaRPr/>
          </a:p>
          <a:p>
            <a:pPr marL="0" lvl="0" indent="0" algn="l" rtl="0">
              <a:spcBef>
                <a:spcPts val="0"/>
              </a:spcBef>
              <a:spcAft>
                <a:spcPts val="0"/>
              </a:spcAft>
              <a:buNone/>
            </a:pPr>
            <a:r>
              <a:rPr lang="en"/>
              <a:t>For three periods, 1985-2019, 1985-2007, 2009-2019 </a:t>
            </a:r>
            <a:endParaRPr/>
          </a:p>
          <a:p>
            <a:pPr marL="0" lvl="0" indent="0" algn="l" rtl="0">
              <a:spcBef>
                <a:spcPts val="0"/>
              </a:spcBef>
              <a:spcAft>
                <a:spcPts val="0"/>
              </a:spcAft>
              <a:buNone/>
            </a:pPr>
            <a:r>
              <a:rPr lang="en"/>
              <a:t>Simple regression; Look at inflation and output gap impact on interest rate </a:t>
            </a:r>
            <a:endParaRPr/>
          </a:p>
          <a:p>
            <a:pPr marL="0" lvl="0" indent="0" algn="l" rtl="0">
              <a:spcBef>
                <a:spcPts val="0"/>
              </a:spcBef>
              <a:spcAft>
                <a:spcPts val="0"/>
              </a:spcAft>
              <a:buNone/>
            </a:pPr>
            <a:r>
              <a:rPr lang="en"/>
              <a:t>Rolling, ran the same simple regression for every 40 quarters/about 10 years, to generate R* over the entire period</a:t>
            </a:r>
            <a:endParaRPr/>
          </a:p>
          <a:p>
            <a:pPr marL="0" lvl="0" indent="0" algn="l" rtl="0">
              <a:spcBef>
                <a:spcPts val="0"/>
              </a:spcBef>
              <a:spcAft>
                <a:spcPts val="0"/>
              </a:spcAft>
              <a:buNone/>
            </a:pPr>
            <a:endParaRPr/>
          </a:p>
          <a:p>
            <a:pPr marL="0" lvl="0" indent="0" algn="l" rtl="0">
              <a:spcBef>
                <a:spcPts val="0"/>
              </a:spcBef>
              <a:spcAft>
                <a:spcPts val="0"/>
              </a:spcAft>
              <a:buNone/>
            </a:pPr>
            <a:r>
              <a:rPr lang="en"/>
              <a:t>Then inertial </a:t>
            </a:r>
            <a:endParaRPr/>
          </a:p>
          <a:p>
            <a:pPr marL="0" lvl="0" indent="0" algn="l" rtl="0">
              <a:spcBef>
                <a:spcPts val="0"/>
              </a:spcBef>
              <a:spcAft>
                <a:spcPts val="0"/>
              </a:spcAft>
              <a:buNone/>
            </a:pPr>
            <a:r>
              <a:rPr lang="en"/>
              <a:t>Inertial = fed reacting slowly or with a lag - inertial provides a better fit for the FFR; more realistic of how the Fed would act </a:t>
            </a:r>
            <a:endParaRPr/>
          </a:p>
          <a:p>
            <a:pPr marL="0" lvl="0" indent="0" algn="l" rtl="0">
              <a:spcBef>
                <a:spcPts val="0"/>
              </a:spcBef>
              <a:spcAft>
                <a:spcPts val="0"/>
              </a:spcAft>
              <a:buNone/>
            </a:pPr>
            <a:r>
              <a:rPr lang="en"/>
              <a:t>Inertial may work better because more accurate interpretation of the FFR</a:t>
            </a:r>
            <a:endParaRPr/>
          </a:p>
          <a:p>
            <a:pPr marL="0" lvl="0" indent="0" algn="l" rtl="0">
              <a:spcBef>
                <a:spcPts val="0"/>
              </a:spcBef>
              <a:spcAft>
                <a:spcPts val="0"/>
              </a:spcAft>
              <a:buNone/>
            </a:pPr>
            <a:r>
              <a:rPr lang="en"/>
              <a:t>Adding smoothing coefficient may allow for a more accurate interpretation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hypothesize that R* will be lower if not negative from 2009 to 2019 due to the impact of the great recession and deflationary pressures, and likely positive prior, and after this period, especially with inflationary pressures associated with coivd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e2797b140f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e2797b140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R*, on the entire dataset </a:t>
            </a:r>
            <a:endParaRPr/>
          </a:p>
          <a:p>
            <a:pPr marL="0" lvl="0" indent="0" algn="l" rtl="0">
              <a:spcBef>
                <a:spcPts val="0"/>
              </a:spcBef>
              <a:spcAft>
                <a:spcPts val="0"/>
              </a:spcAft>
              <a:buNone/>
            </a:pPr>
            <a:endParaRPr/>
          </a:p>
          <a:p>
            <a:pPr marL="0" lvl="0" indent="0" algn="l" rtl="0">
              <a:spcBef>
                <a:spcPts val="0"/>
              </a:spcBef>
              <a:spcAft>
                <a:spcPts val="0"/>
              </a:spcAft>
              <a:buNone/>
            </a:pPr>
            <a:r>
              <a:rPr lang="en"/>
              <a:t>For int’l, we ran the same regression as we did on the US sample, then added the real exchange rate to run another regression</a:t>
            </a:r>
            <a:endParaRPr/>
          </a:p>
          <a:p>
            <a:pPr marL="0" lvl="0" indent="0" algn="l" rtl="0">
              <a:spcBef>
                <a:spcPts val="0"/>
              </a:spcBef>
              <a:spcAft>
                <a:spcPts val="0"/>
              </a:spcAft>
              <a:buNone/>
            </a:pPr>
            <a:endParaRPr/>
          </a:p>
          <a:p>
            <a:pPr marL="0" lvl="0" indent="0" algn="l" rtl="0">
              <a:spcBef>
                <a:spcPts val="0"/>
              </a:spcBef>
              <a:spcAft>
                <a:spcPts val="0"/>
              </a:spcAft>
              <a:buNone/>
            </a:pPr>
            <a:r>
              <a:rPr lang="en"/>
              <a:t>Inertial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e2797b140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e2797b140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2eb343d4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2eb343d4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2f4161f3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72f4161f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72eb343d4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72eb343d4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2e0df5e29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2e0df5e29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2eb343d4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72eb343d4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e2797b140f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e2797b140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 exchange significant for UK, JPN, maybe not EU because it’s a group of countries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e2797b140f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e2797b140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study reinforces the importance of Taylor Rules and the inclusion of real exchange rates, guiding effective monetary policies in complex economic contexts</a:t>
            </a:r>
            <a:endParaRPr/>
          </a:p>
          <a:p>
            <a:pPr marL="0" lvl="0" indent="0" algn="l" rtl="0">
              <a:spcBef>
                <a:spcPts val="0"/>
              </a:spcBef>
              <a:spcAft>
                <a:spcPts val="0"/>
              </a:spcAft>
              <a:buNone/>
            </a:pPr>
            <a:endParaRPr/>
          </a:p>
          <a:p>
            <a:pPr marL="0" lvl="0" indent="0" algn="l" rtl="0">
              <a:spcBef>
                <a:spcPts val="0"/>
              </a:spcBef>
              <a:spcAft>
                <a:spcPts val="0"/>
              </a:spcAft>
              <a:buNone/>
            </a:pPr>
            <a:r>
              <a:rPr lang="en"/>
              <a:t>The key findings were a positive adherence to Taylor Rules</a:t>
            </a:r>
            <a:endParaRPr/>
          </a:p>
          <a:p>
            <a:pPr marL="0" lvl="0" indent="0" algn="l" rtl="0">
              <a:spcBef>
                <a:spcPts val="0"/>
              </a:spcBef>
              <a:spcAft>
                <a:spcPts val="0"/>
              </a:spcAft>
              <a:buNone/>
            </a:pPr>
            <a:r>
              <a:rPr lang="en"/>
              <a:t>Discovered a 2% inflation target</a:t>
            </a:r>
            <a:endParaRPr/>
          </a:p>
          <a:p>
            <a:pPr marL="0" lvl="0" indent="0" algn="l" rtl="0">
              <a:spcBef>
                <a:spcPts val="0"/>
              </a:spcBef>
              <a:spcAft>
                <a:spcPts val="0"/>
              </a:spcAft>
              <a:buNone/>
            </a:pPr>
            <a:r>
              <a:rPr lang="en"/>
              <a:t>And the real exchange rate has a significant positive impact</a:t>
            </a:r>
            <a:endParaRPr/>
          </a:p>
          <a:p>
            <a:pPr marL="0" lvl="0" indent="0" algn="l" rtl="0">
              <a:spcBef>
                <a:spcPts val="0"/>
              </a:spcBef>
              <a:spcAft>
                <a:spcPts val="0"/>
              </a:spcAft>
              <a:buNone/>
            </a:pPr>
            <a:endParaRPr/>
          </a:p>
          <a:p>
            <a:pPr marL="0" lvl="0" indent="0" algn="l" rtl="0">
              <a:spcBef>
                <a:spcPts val="0"/>
              </a:spcBef>
              <a:spcAft>
                <a:spcPts val="0"/>
              </a:spcAft>
              <a:buNone/>
            </a:pPr>
            <a:r>
              <a:rPr lang="en"/>
              <a:t>Our recommendation would be</a:t>
            </a:r>
            <a:endParaRPr/>
          </a:p>
          <a:p>
            <a:pPr marL="0" lvl="0" indent="0" algn="l" rtl="0">
              <a:lnSpc>
                <a:spcPct val="115000"/>
              </a:lnSpc>
              <a:spcBef>
                <a:spcPts val="1200"/>
              </a:spcBef>
              <a:spcAft>
                <a:spcPts val="0"/>
              </a:spcAft>
              <a:buNone/>
            </a:pPr>
            <a:r>
              <a:rPr lang="en"/>
              <a:t>For Countries to Taylor Rules for economic well-being.</a:t>
            </a:r>
            <a:endParaRPr/>
          </a:p>
          <a:p>
            <a:pPr marL="0" lvl="0" indent="0" algn="l" rtl="0">
              <a:lnSpc>
                <a:spcPct val="115000"/>
              </a:lnSpc>
              <a:spcBef>
                <a:spcPts val="1200"/>
              </a:spcBef>
              <a:spcAft>
                <a:spcPts val="0"/>
              </a:spcAft>
              <a:buNone/>
            </a:pPr>
            <a:r>
              <a:rPr lang="en"/>
              <a:t>Incorporate the real exchange rate in international policy frameworks for enhanced global economic stability.</a:t>
            </a:r>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2797b140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2797b140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a:t>
            </a:r>
            <a:endParaRPr/>
          </a:p>
          <a:p>
            <a:pPr marL="0" lvl="0" indent="0" algn="l" rtl="0">
              <a:spcBef>
                <a:spcPts val="0"/>
              </a:spcBef>
              <a:spcAft>
                <a:spcPts val="0"/>
              </a:spcAft>
              <a:buNone/>
            </a:pPr>
            <a:endParaRPr/>
          </a:p>
          <a:p>
            <a:pPr marL="0" lvl="0" indent="0" algn="l" rtl="0">
              <a:spcBef>
                <a:spcPts val="0"/>
              </a:spcBef>
              <a:spcAft>
                <a:spcPts val="0"/>
              </a:spcAft>
              <a:buNone/>
            </a:pPr>
            <a:r>
              <a:rPr lang="en"/>
              <a:t>https://www.ft.com/content/e0f27da0-b735-4b73-b5a9-06dbc186842f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72e0dff04b_0_172:notes"/>
          <p:cNvSpPr txBox="1">
            <a:spLocks noGrp="1"/>
          </p:cNvSpPr>
          <p:nvPr>
            <p:ph type="body" idx="1"/>
          </p:nvPr>
        </p:nvSpPr>
        <p:spPr>
          <a:xfrm>
            <a:off x="685337" y="4400321"/>
            <a:ext cx="5487300" cy="36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272e0dff04b_0_172:notes"/>
          <p:cNvSpPr>
            <a:spLocks noGrp="1" noRot="1" noChangeAspect="1"/>
          </p:cNvSpPr>
          <p:nvPr>
            <p:ph type="sldImg" idx="2"/>
          </p:nvPr>
        </p:nvSpPr>
        <p:spPr>
          <a:xfrm>
            <a:off x="1872789" y="1142490"/>
            <a:ext cx="31125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72f4161f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72f4161f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LW model shows how R* fluctuated significantly over the past few years, ultimately dropping during the pandemic. Whilst it seems like R* was recovering in the first quarter of 2024, it is not sufficient for a trend of increasing R*. Thus, we anticipate that FOMC will remain conservative and keep interest rates low but will not slash them further given the optimism of an increasing R* in 2024.</a:t>
            </a:r>
            <a:endParaRPr/>
          </a:p>
          <a:p>
            <a:pPr marL="0" lvl="0" indent="0" algn="l" rtl="0">
              <a:spcBef>
                <a:spcPts val="0"/>
              </a:spcBef>
              <a:spcAft>
                <a:spcPts val="0"/>
              </a:spcAft>
              <a:buNone/>
            </a:pPr>
            <a:endParaRPr/>
          </a:p>
          <a:p>
            <a:pPr marL="0" lvl="0" indent="0" algn="l" rtl="0">
              <a:spcBef>
                <a:spcPts val="0"/>
              </a:spcBef>
              <a:spcAft>
                <a:spcPts val="0"/>
              </a:spcAft>
              <a:buNone/>
            </a:pPr>
            <a:r>
              <a:rPr lang="en"/>
              <a:t>Further, we also find declining R* values over time from our own project. Whilst we acknowledge the limitation of lacking specificity given the broad range of dates, this still supports the general trend of a low R* which in turn bolsters our recommendation of maintaining the rates at 5.25-5.50%.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e2797b140f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e2797b140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Roadmap of the Presentation is as follows</a:t>
            </a:r>
            <a:endParaRPr/>
          </a:p>
          <a:p>
            <a:pPr marL="0" lvl="0" indent="0" algn="l" rtl="0">
              <a:spcBef>
                <a:spcPts val="0"/>
              </a:spcBef>
              <a:spcAft>
                <a:spcPts val="0"/>
              </a:spcAft>
              <a:buNone/>
            </a:pPr>
            <a:endParaRPr/>
          </a:p>
          <a:p>
            <a:pPr marL="0" lvl="0" indent="0" algn="l" rtl="0">
              <a:spcBef>
                <a:spcPts val="0"/>
              </a:spcBef>
              <a:spcAft>
                <a:spcPts val="0"/>
              </a:spcAft>
              <a:buNone/>
            </a:pPr>
            <a:r>
              <a:rPr lang="en"/>
              <a:t>Talking about the literature that was used</a:t>
            </a:r>
            <a:endParaRPr/>
          </a:p>
          <a:p>
            <a:pPr marL="0" lvl="0" indent="0" algn="l" rtl="0">
              <a:spcBef>
                <a:spcPts val="0"/>
              </a:spcBef>
              <a:spcAft>
                <a:spcPts val="0"/>
              </a:spcAft>
              <a:buNone/>
            </a:pPr>
            <a:endParaRPr/>
          </a:p>
          <a:p>
            <a:pPr marL="0" lvl="0" indent="0" algn="l" rtl="0">
              <a:spcBef>
                <a:spcPts val="0"/>
              </a:spcBef>
              <a:spcAft>
                <a:spcPts val="0"/>
              </a:spcAft>
              <a:buNone/>
            </a:pPr>
            <a:r>
              <a:rPr lang="en"/>
              <a:t>Then talk about our research and scope </a:t>
            </a:r>
            <a:endParaRPr/>
          </a:p>
          <a:p>
            <a:pPr marL="0" lvl="0" indent="0" algn="l" rtl="0">
              <a:spcBef>
                <a:spcPts val="0"/>
              </a:spcBef>
              <a:spcAft>
                <a:spcPts val="0"/>
              </a:spcAft>
              <a:buNone/>
            </a:pPr>
            <a:endParaRPr/>
          </a:p>
          <a:p>
            <a:pPr marL="0" lvl="0" indent="0" algn="l" rtl="0">
              <a:spcBef>
                <a:spcPts val="0"/>
              </a:spcBef>
              <a:spcAft>
                <a:spcPts val="0"/>
              </a:spcAft>
              <a:buNone/>
            </a:pPr>
            <a:r>
              <a:rPr lang="en"/>
              <a:t>Data that was used</a:t>
            </a:r>
            <a:endParaRPr/>
          </a:p>
          <a:p>
            <a:pPr marL="0" lvl="0" indent="0" algn="l" rtl="0">
              <a:spcBef>
                <a:spcPts val="0"/>
              </a:spcBef>
              <a:spcAft>
                <a:spcPts val="0"/>
              </a:spcAft>
              <a:buNone/>
            </a:pPr>
            <a:endParaRPr/>
          </a:p>
          <a:p>
            <a:pPr marL="0" lvl="0" indent="0" algn="l" rtl="0">
              <a:spcBef>
                <a:spcPts val="0"/>
              </a:spcBef>
              <a:spcAft>
                <a:spcPts val="0"/>
              </a:spcAft>
              <a:buNone/>
            </a:pPr>
            <a:r>
              <a:rPr lang="en"/>
              <a:t>Methodology of the regressions </a:t>
            </a:r>
            <a:endParaRPr/>
          </a:p>
          <a:p>
            <a:pPr marL="0" lvl="0" indent="0" algn="l" rtl="0">
              <a:spcBef>
                <a:spcPts val="0"/>
              </a:spcBef>
              <a:spcAft>
                <a:spcPts val="0"/>
              </a:spcAft>
              <a:buNone/>
            </a:pPr>
            <a:endParaRPr/>
          </a:p>
          <a:p>
            <a:pPr marL="0" lvl="0" indent="0" algn="l" rtl="0">
              <a:spcBef>
                <a:spcPts val="0"/>
              </a:spcBef>
              <a:spcAft>
                <a:spcPts val="0"/>
              </a:spcAft>
              <a:buNone/>
            </a:pPr>
            <a:r>
              <a:rPr lang="en"/>
              <a:t>Results</a:t>
            </a:r>
            <a:endParaRPr/>
          </a:p>
          <a:p>
            <a:pPr marL="0" lvl="0" indent="0" algn="l" rtl="0">
              <a:spcBef>
                <a:spcPts val="0"/>
              </a:spcBef>
              <a:spcAft>
                <a:spcPts val="0"/>
              </a:spcAft>
              <a:buNone/>
            </a:pPr>
            <a:endParaRPr/>
          </a:p>
          <a:p>
            <a:pPr marL="0" lvl="0" indent="0" algn="l" rtl="0">
              <a:spcBef>
                <a:spcPts val="0"/>
              </a:spcBef>
              <a:spcAft>
                <a:spcPts val="0"/>
              </a:spcAft>
              <a:buNone/>
            </a:pPr>
            <a:r>
              <a:rPr lang="en"/>
              <a:t>And the conclusion</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e0dff04b_0_18:notes"/>
          <p:cNvSpPr>
            <a:spLocks noGrp="1" noRot="1" noChangeAspect="1"/>
          </p:cNvSpPr>
          <p:nvPr>
            <p:ph type="sldImg" idx="2"/>
          </p:nvPr>
        </p:nvSpPr>
        <p:spPr>
          <a:xfrm>
            <a:off x="1872789" y="1142490"/>
            <a:ext cx="3112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72e0dff04b_0_18:notes"/>
          <p:cNvSpPr txBox="1">
            <a:spLocks noGrp="1"/>
          </p:cNvSpPr>
          <p:nvPr>
            <p:ph type="body" idx="1"/>
          </p:nvPr>
        </p:nvSpPr>
        <p:spPr>
          <a:xfrm>
            <a:off x="685337" y="4400321"/>
            <a:ext cx="5487300" cy="360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Rhea</a:t>
            </a:r>
            <a:endParaRPr/>
          </a:p>
          <a:p>
            <a:pPr marL="0" lvl="0" indent="0" algn="l" rtl="0">
              <a:spcBef>
                <a:spcPts val="0"/>
              </a:spcBef>
              <a:spcAft>
                <a:spcPts val="0"/>
              </a:spcAft>
              <a:buNone/>
            </a:pPr>
            <a:endParaRPr/>
          </a:p>
          <a:p>
            <a:pPr marL="0" lvl="0" indent="0" algn="l" rtl="0">
              <a:spcBef>
                <a:spcPts val="0"/>
              </a:spcBef>
              <a:spcAft>
                <a:spcPts val="0"/>
              </a:spcAft>
              <a:buNone/>
            </a:pPr>
            <a:r>
              <a:rPr lang="en"/>
              <a:t>https://www.newyorkfed.org/research/policy/rstar</a:t>
            </a:r>
            <a:endParaRPr/>
          </a:p>
          <a:p>
            <a:pPr marL="0" lvl="0" indent="0" algn="l" rtl="0">
              <a:spcBef>
                <a:spcPts val="0"/>
              </a:spcBef>
              <a:spcAft>
                <a:spcPts val="0"/>
              </a:spcAft>
              <a:buNone/>
            </a:pPr>
            <a:r>
              <a:rPr lang="en" u="sng">
                <a:solidFill>
                  <a:schemeClr val="hlink"/>
                </a:solidFill>
                <a:hlinkClick r:id="rId3"/>
              </a:rPr>
              <a:t>https://www.sciencedirect.com/science/article/pii/S016407041930028X</a:t>
            </a:r>
            <a:endParaRPr/>
          </a:p>
          <a:p>
            <a:pPr marL="0" lvl="0" indent="0" algn="l" rtl="0">
              <a:spcBef>
                <a:spcPts val="0"/>
              </a:spcBef>
              <a:spcAft>
                <a:spcPts val="0"/>
              </a:spcAft>
              <a:buNone/>
            </a:pPr>
            <a:r>
              <a:rPr lang="en"/>
              <a:t>https://www.nber.org/system/files/working_papers/w10995/w10995.pdf</a:t>
            </a:r>
            <a:endParaRPr/>
          </a:p>
        </p:txBody>
      </p:sp>
      <p:sp>
        <p:nvSpPr>
          <p:cNvPr id="137" name="Google Shape;137;g272e0dff04b_0_18:notes"/>
          <p:cNvSpPr txBox="1">
            <a:spLocks noGrp="1"/>
          </p:cNvSpPr>
          <p:nvPr>
            <p:ph type="sldNum" idx="12"/>
          </p:nvPr>
        </p:nvSpPr>
        <p:spPr>
          <a:xfrm>
            <a:off x="3884731" y="8686187"/>
            <a:ext cx="2972100" cy="457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72e0dff04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72e0dff0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
                <a:solidFill>
                  <a:schemeClr val="dk1"/>
                </a:solidFill>
              </a:rPr>
              <a:t>https://www.newyorkfed.org/research/policy/rstar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2e0dff04b_0_78:notes"/>
          <p:cNvSpPr>
            <a:spLocks noGrp="1" noRot="1" noChangeAspect="1"/>
          </p:cNvSpPr>
          <p:nvPr>
            <p:ph type="sldImg" idx="2"/>
          </p:nvPr>
        </p:nvSpPr>
        <p:spPr>
          <a:xfrm>
            <a:off x="1872789" y="1142490"/>
            <a:ext cx="3112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272e0dff04b_0_78:notes"/>
          <p:cNvSpPr txBox="1">
            <a:spLocks noGrp="1"/>
          </p:cNvSpPr>
          <p:nvPr>
            <p:ph type="body" idx="1"/>
          </p:nvPr>
        </p:nvSpPr>
        <p:spPr>
          <a:xfrm>
            <a:off x="685337" y="4400321"/>
            <a:ext cx="5487300" cy="360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Rhea</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 u="sng">
                <a:solidFill>
                  <a:schemeClr val="hlink"/>
                </a:solidFill>
                <a:hlinkClick r:id="rId3"/>
              </a:rPr>
              <a:t>https://www.sciencedirect.com/science/article/pii/S016407041930028X</a:t>
            </a: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https://www.nber.org/system/files/working_papers/w10995/w10995.pdf</a:t>
            </a:r>
            <a:endParaRPr/>
          </a:p>
        </p:txBody>
      </p:sp>
      <p:sp>
        <p:nvSpPr>
          <p:cNvPr id="161" name="Google Shape;161;g272e0dff04b_0_78:notes"/>
          <p:cNvSpPr txBox="1">
            <a:spLocks noGrp="1"/>
          </p:cNvSpPr>
          <p:nvPr>
            <p:ph type="sldNum" idx="12"/>
          </p:nvPr>
        </p:nvSpPr>
        <p:spPr>
          <a:xfrm>
            <a:off x="3884731" y="8686187"/>
            <a:ext cx="2972100" cy="457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2e0dff04b_0_250:notes"/>
          <p:cNvSpPr>
            <a:spLocks noGrp="1" noRot="1" noChangeAspect="1"/>
          </p:cNvSpPr>
          <p:nvPr>
            <p:ph type="sldImg" idx="2"/>
          </p:nvPr>
        </p:nvSpPr>
        <p:spPr>
          <a:xfrm>
            <a:off x="1872789" y="1142490"/>
            <a:ext cx="3112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272e0dff04b_0_250:notes"/>
          <p:cNvSpPr txBox="1">
            <a:spLocks noGrp="1"/>
          </p:cNvSpPr>
          <p:nvPr>
            <p:ph type="body" idx="1"/>
          </p:nvPr>
        </p:nvSpPr>
        <p:spPr>
          <a:xfrm>
            <a:off x="685337" y="4400321"/>
            <a:ext cx="5487300" cy="360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International Applications of Taylor Rules</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El Shagi and Ma’s research </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This found the importance of Taylor Rules as a standardized framework for inflation targeting.</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In Teryoshin’s research </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None/>
            </a:pPr>
            <a:r>
              <a:rPr lang="en">
                <a:solidFill>
                  <a:schemeClr val="dk1"/>
                </a:solidFill>
              </a:rPr>
              <a:t>It highlights greater economic stability with Taylor rule-like policies.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Exemplifying the need to follow Taylor-Rules</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Our large takeaway is necessity of standardization of monetary policy rules across different economies</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to promote stability, facilitating comparisons and fostering cooperation</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The key findings of applying the Real Exchange Rate: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Adding in the real exchange rate was found 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Improving accuracy favoring a less aggressive approach to policy making</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It supports inflation targeting</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 It also accounts for international fluctuations, ensuring that policies are responsive and effective</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Enhances the monetary policy effectiveness, making it essential to apply to our regressions</a:t>
            </a:r>
            <a:endParaRPr/>
          </a:p>
        </p:txBody>
      </p:sp>
      <p:sp>
        <p:nvSpPr>
          <p:cNvPr id="178" name="Google Shape;178;g272e0dff04b_0_250:notes"/>
          <p:cNvSpPr txBox="1">
            <a:spLocks noGrp="1"/>
          </p:cNvSpPr>
          <p:nvPr>
            <p:ph type="sldNum" idx="12"/>
          </p:nvPr>
        </p:nvSpPr>
        <p:spPr>
          <a:xfrm>
            <a:off x="3884731" y="8686187"/>
            <a:ext cx="2972100" cy="457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2e0df5e29_1_304:notes"/>
          <p:cNvSpPr>
            <a:spLocks noGrp="1" noRot="1" noChangeAspect="1"/>
          </p:cNvSpPr>
          <p:nvPr>
            <p:ph type="sldImg" idx="2"/>
          </p:nvPr>
        </p:nvSpPr>
        <p:spPr>
          <a:xfrm>
            <a:off x="1872789" y="1142490"/>
            <a:ext cx="3112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72e0df5e29_1_304:notes"/>
          <p:cNvSpPr txBox="1">
            <a:spLocks noGrp="1"/>
          </p:cNvSpPr>
          <p:nvPr>
            <p:ph type="body" idx="1"/>
          </p:nvPr>
        </p:nvSpPr>
        <p:spPr>
          <a:xfrm>
            <a:off x="685337" y="4400321"/>
            <a:ext cx="5487300" cy="3601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Rhea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Our project ultimately aspires to enhance the understanding of R* and its determinants in order to equip policymakers across the world with improved tools when implementing monetary policy. </a:t>
            </a:r>
            <a:endParaRPr/>
          </a:p>
        </p:txBody>
      </p:sp>
      <p:sp>
        <p:nvSpPr>
          <p:cNvPr id="194" name="Google Shape;194;g272e0df5e29_1_304:notes"/>
          <p:cNvSpPr txBox="1">
            <a:spLocks noGrp="1"/>
          </p:cNvSpPr>
          <p:nvPr>
            <p:ph type="sldNum" idx="12"/>
          </p:nvPr>
        </p:nvSpPr>
        <p:spPr>
          <a:xfrm>
            <a:off x="3884731" y="8686187"/>
            <a:ext cx="2972100" cy="457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2797b140f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e2797b140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 trying to do annually then ran into data issues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1"/>
        <p:cNvGrpSpPr/>
        <p:nvPr/>
      </p:nvGrpSpPr>
      <p:grpSpPr>
        <a:xfrm>
          <a:off x="0" y="0"/>
          <a:ext cx="0" cy="0"/>
          <a:chOff x="0" y="0"/>
          <a:chExt cx="0" cy="0"/>
        </a:xfrm>
      </p:grpSpPr>
      <p:sp>
        <p:nvSpPr>
          <p:cNvPr id="12" name="Google Shape;12;p2"/>
          <p:cNvSpPr/>
          <p:nvPr/>
        </p:nvSpPr>
        <p:spPr>
          <a:xfrm>
            <a:off x="-12211" y="4738878"/>
            <a:ext cx="9155100" cy="4047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 name="Google Shape;13;p2" title="Stanford University"/>
          <p:cNvPicPr preferRelativeResize="0"/>
          <p:nvPr/>
        </p:nvPicPr>
        <p:blipFill rotWithShape="1">
          <a:blip r:embed="rId2">
            <a:alphaModFix/>
          </a:blip>
          <a:srcRect/>
          <a:stretch/>
        </p:blipFill>
        <p:spPr>
          <a:xfrm>
            <a:off x="7156451" y="4883150"/>
            <a:ext cx="1546224" cy="188913"/>
          </a:xfrm>
          <a:prstGeom prst="rect">
            <a:avLst/>
          </a:prstGeom>
          <a:noFill/>
          <a:ln>
            <a:noFill/>
          </a:ln>
        </p:spPr>
      </p:pic>
      <p:sp>
        <p:nvSpPr>
          <p:cNvPr id="14" name="Google Shape;14;p2"/>
          <p:cNvSpPr txBox="1">
            <a:spLocks noGrp="1"/>
          </p:cNvSpPr>
          <p:nvPr>
            <p:ph type="ctrTitle"/>
          </p:nvPr>
        </p:nvSpPr>
        <p:spPr>
          <a:xfrm>
            <a:off x="457200" y="1792517"/>
            <a:ext cx="8229600" cy="618600"/>
          </a:xfrm>
          <a:prstGeom prst="rect">
            <a:avLst/>
          </a:prstGeom>
          <a:noFill/>
          <a:ln>
            <a:noFill/>
          </a:ln>
        </p:spPr>
        <p:txBody>
          <a:bodyPr spcFirstLastPara="1" wrap="square" lIns="0" tIns="34275" rIns="68575" bIns="34275" anchor="b" anchorCtr="0">
            <a:noAutofit/>
          </a:bodyPr>
          <a:lstStyle>
            <a:lvl1pPr lvl="0" algn="ctr">
              <a:lnSpc>
                <a:spcPct val="85000"/>
              </a:lnSpc>
              <a:spcBef>
                <a:spcPts val="0"/>
              </a:spcBef>
              <a:spcAft>
                <a:spcPts val="0"/>
              </a:spcAft>
              <a:buSzPts val="1100"/>
              <a:buNone/>
              <a:defRPr sz="3600">
                <a:solidFill>
                  <a:schemeClr val="dk1"/>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15" name="Google Shape;15;p2"/>
          <p:cNvSpPr txBox="1">
            <a:spLocks noGrp="1"/>
          </p:cNvSpPr>
          <p:nvPr>
            <p:ph type="body" idx="1"/>
          </p:nvPr>
        </p:nvSpPr>
        <p:spPr>
          <a:xfrm>
            <a:off x="1603375" y="3599022"/>
            <a:ext cx="6059400" cy="205800"/>
          </a:xfrm>
          <a:prstGeom prst="rect">
            <a:avLst/>
          </a:prstGeom>
          <a:noFill/>
          <a:ln>
            <a:noFill/>
          </a:ln>
        </p:spPr>
        <p:txBody>
          <a:bodyPr spcFirstLastPara="1" wrap="square" lIns="0" tIns="34275" rIns="0" bIns="34275" anchor="ctr" anchorCtr="1">
            <a:noAutofit/>
          </a:bodyPr>
          <a:lstStyle>
            <a:lvl1pPr marL="457200" lvl="0" indent="-228600" algn="ctr">
              <a:spcBef>
                <a:spcPts val="400"/>
              </a:spcBef>
              <a:spcAft>
                <a:spcPts val="0"/>
              </a:spcAft>
              <a:buSzPts val="1800"/>
              <a:buNone/>
              <a:defRPr sz="1800" cap="none">
                <a:solidFill>
                  <a:srgbClr val="595959"/>
                </a:solidFill>
              </a:defRPr>
            </a:lvl1pPr>
            <a:lvl2pPr marL="914400" lvl="1" indent="-228600" algn="l">
              <a:spcBef>
                <a:spcPts val="300"/>
              </a:spcBef>
              <a:spcAft>
                <a:spcPts val="0"/>
              </a:spcAft>
              <a:buSzPts val="1400"/>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6" name="Google Shape;16;p2"/>
          <p:cNvSpPr txBox="1">
            <a:spLocks noGrp="1"/>
          </p:cNvSpPr>
          <p:nvPr>
            <p:ph type="subTitle" idx="2"/>
          </p:nvPr>
        </p:nvSpPr>
        <p:spPr>
          <a:xfrm>
            <a:off x="457200" y="2410991"/>
            <a:ext cx="8229600" cy="462000"/>
          </a:xfrm>
          <a:prstGeom prst="rect">
            <a:avLst/>
          </a:prstGeom>
          <a:noFill/>
          <a:ln>
            <a:noFill/>
          </a:ln>
        </p:spPr>
        <p:txBody>
          <a:bodyPr spcFirstLastPara="1" wrap="square" lIns="0" tIns="34275" rIns="0" bIns="34275" anchor="t" anchorCtr="0">
            <a:noAutofit/>
          </a:bodyPr>
          <a:lstStyle>
            <a:lvl1pPr lvl="0" algn="ctr">
              <a:spcBef>
                <a:spcPts val="400"/>
              </a:spcBef>
              <a:spcAft>
                <a:spcPts val="0"/>
              </a:spcAft>
              <a:buSzPts val="2100"/>
              <a:buNone/>
              <a:defRPr sz="2100" cap="small">
                <a:solidFill>
                  <a:srgbClr val="A4001D"/>
                </a:solidFill>
              </a:defRPr>
            </a:lvl1pPr>
            <a:lvl2pPr lvl="1" algn="ctr">
              <a:spcBef>
                <a:spcPts val="300"/>
              </a:spcBef>
              <a:spcAft>
                <a:spcPts val="0"/>
              </a:spcAft>
              <a:buSzPts val="1400"/>
              <a:buNone/>
              <a:defRPr>
                <a:solidFill>
                  <a:srgbClr val="888888"/>
                </a:solidFill>
              </a:defRPr>
            </a:lvl2pPr>
            <a:lvl3pPr lvl="2" algn="ctr">
              <a:spcBef>
                <a:spcPts val="300"/>
              </a:spcBef>
              <a:spcAft>
                <a:spcPts val="0"/>
              </a:spcAft>
              <a:buSzPts val="1400"/>
              <a:buNone/>
              <a:defRPr>
                <a:solidFill>
                  <a:srgbClr val="888888"/>
                </a:solidFill>
              </a:defRPr>
            </a:lvl3pPr>
            <a:lvl4pPr lvl="3" algn="ctr">
              <a:spcBef>
                <a:spcPts val="300"/>
              </a:spcBef>
              <a:spcAft>
                <a:spcPts val="0"/>
              </a:spcAft>
              <a:buSzPts val="1400"/>
              <a:buNone/>
              <a:defRPr>
                <a:solidFill>
                  <a:srgbClr val="888888"/>
                </a:solidFill>
              </a:defRPr>
            </a:lvl4pPr>
            <a:lvl5pPr lvl="4" algn="ctr">
              <a:spcBef>
                <a:spcPts val="3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62"/>
        <p:cNvGrpSpPr/>
        <p:nvPr/>
      </p:nvGrpSpPr>
      <p:grpSpPr>
        <a:xfrm>
          <a:off x="0" y="0"/>
          <a:ext cx="0" cy="0"/>
          <a:chOff x="0" y="0"/>
          <a:chExt cx="0" cy="0"/>
        </a:xfrm>
      </p:grpSpPr>
      <p:sp>
        <p:nvSpPr>
          <p:cNvPr id="63" name="Google Shape;63;p12"/>
          <p:cNvSpPr/>
          <p:nvPr/>
        </p:nvSpPr>
        <p:spPr>
          <a:xfrm>
            <a:off x="-12211" y="4738878"/>
            <a:ext cx="9155100" cy="4047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4" name="Google Shape;64;p12" title="Stanford University"/>
          <p:cNvPicPr preferRelativeResize="0"/>
          <p:nvPr/>
        </p:nvPicPr>
        <p:blipFill rotWithShape="1">
          <a:blip r:embed="rId2">
            <a:alphaModFix/>
          </a:blip>
          <a:srcRect/>
          <a:stretch/>
        </p:blipFill>
        <p:spPr>
          <a:xfrm>
            <a:off x="7156451" y="4883150"/>
            <a:ext cx="1546224" cy="188913"/>
          </a:xfrm>
          <a:prstGeom prst="rect">
            <a:avLst/>
          </a:prstGeom>
          <a:noFill/>
          <a:ln>
            <a:noFill/>
          </a:ln>
        </p:spPr>
      </p:pic>
      <p:sp>
        <p:nvSpPr>
          <p:cNvPr id="65" name="Google Shape;65;p12"/>
          <p:cNvSpPr txBox="1">
            <a:spLocks noGrp="1"/>
          </p:cNvSpPr>
          <p:nvPr>
            <p:ph type="ctrTitle"/>
          </p:nvPr>
        </p:nvSpPr>
        <p:spPr>
          <a:xfrm>
            <a:off x="457200" y="1792517"/>
            <a:ext cx="8229600" cy="618600"/>
          </a:xfrm>
          <a:prstGeom prst="rect">
            <a:avLst/>
          </a:prstGeom>
          <a:noFill/>
          <a:ln>
            <a:noFill/>
          </a:ln>
        </p:spPr>
        <p:txBody>
          <a:bodyPr spcFirstLastPara="1" wrap="square" lIns="0" tIns="34275" rIns="68575" bIns="34275" anchor="b" anchorCtr="0">
            <a:noAutofit/>
          </a:bodyPr>
          <a:lstStyle>
            <a:lvl1pPr lvl="0" algn="ctr" rtl="0">
              <a:lnSpc>
                <a:spcPct val="85000"/>
              </a:lnSpc>
              <a:spcBef>
                <a:spcPts val="0"/>
              </a:spcBef>
              <a:spcAft>
                <a:spcPts val="0"/>
              </a:spcAft>
              <a:buSzPts val="1100"/>
              <a:buNone/>
              <a:defRPr sz="3600">
                <a:solidFill>
                  <a:schemeClr val="dk1"/>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66" name="Google Shape;66;p12"/>
          <p:cNvSpPr txBox="1">
            <a:spLocks noGrp="1"/>
          </p:cNvSpPr>
          <p:nvPr>
            <p:ph type="body" idx="1"/>
          </p:nvPr>
        </p:nvSpPr>
        <p:spPr>
          <a:xfrm>
            <a:off x="1603375" y="3599022"/>
            <a:ext cx="6059400" cy="205800"/>
          </a:xfrm>
          <a:prstGeom prst="rect">
            <a:avLst/>
          </a:prstGeom>
          <a:noFill/>
          <a:ln>
            <a:noFill/>
          </a:ln>
        </p:spPr>
        <p:txBody>
          <a:bodyPr spcFirstLastPara="1" wrap="square" lIns="0" tIns="34275" rIns="0" bIns="34275" anchor="ctr" anchorCtr="1">
            <a:noAutofit/>
          </a:bodyPr>
          <a:lstStyle>
            <a:lvl1pPr marL="457200" lvl="0" indent="-228600" algn="ctr" rtl="0">
              <a:spcBef>
                <a:spcPts val="400"/>
              </a:spcBef>
              <a:spcAft>
                <a:spcPts val="0"/>
              </a:spcAft>
              <a:buSzPts val="1800"/>
              <a:buNone/>
              <a:defRPr sz="1800" cap="none">
                <a:solidFill>
                  <a:srgbClr val="595959"/>
                </a:solidFill>
              </a:defRPr>
            </a:lvl1pPr>
            <a:lvl2pPr marL="914400" lvl="1" indent="-228600" algn="l" rtl="0">
              <a:spcBef>
                <a:spcPts val="300"/>
              </a:spcBef>
              <a:spcAft>
                <a:spcPts val="0"/>
              </a:spcAft>
              <a:buSzPts val="1400"/>
              <a:buNone/>
              <a:defRPr/>
            </a:lvl2pPr>
            <a:lvl3pPr marL="1371600" lvl="2" indent="-228600" algn="l" rtl="0">
              <a:spcBef>
                <a:spcPts val="300"/>
              </a:spcBef>
              <a:spcAft>
                <a:spcPts val="0"/>
              </a:spcAft>
              <a:buSzPts val="1400"/>
              <a:buNone/>
              <a:defRPr/>
            </a:lvl3pPr>
            <a:lvl4pPr marL="1828800" lvl="3" indent="-228600" algn="l" rtl="0">
              <a:spcBef>
                <a:spcPts val="300"/>
              </a:spcBef>
              <a:spcAft>
                <a:spcPts val="0"/>
              </a:spcAft>
              <a:buSzPts val="1400"/>
              <a:buNone/>
              <a:defRPr/>
            </a:lvl4pPr>
            <a:lvl5pPr marL="2286000" lvl="4" indent="-228600" algn="l" rtl="0">
              <a:spcBef>
                <a:spcPts val="300"/>
              </a:spcBef>
              <a:spcAft>
                <a:spcPts val="0"/>
              </a:spcAft>
              <a:buSzPts val="1400"/>
              <a:buNone/>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7" name="Google Shape;67;p12"/>
          <p:cNvSpPr txBox="1">
            <a:spLocks noGrp="1"/>
          </p:cNvSpPr>
          <p:nvPr>
            <p:ph type="subTitle" idx="2"/>
          </p:nvPr>
        </p:nvSpPr>
        <p:spPr>
          <a:xfrm>
            <a:off x="457200" y="2410991"/>
            <a:ext cx="8229600" cy="462000"/>
          </a:xfrm>
          <a:prstGeom prst="rect">
            <a:avLst/>
          </a:prstGeom>
          <a:noFill/>
          <a:ln>
            <a:noFill/>
          </a:ln>
        </p:spPr>
        <p:txBody>
          <a:bodyPr spcFirstLastPara="1" wrap="square" lIns="0" tIns="34275" rIns="0" bIns="34275" anchor="t" anchorCtr="0">
            <a:noAutofit/>
          </a:bodyPr>
          <a:lstStyle>
            <a:lvl1pPr lvl="0" algn="ctr" rtl="0">
              <a:spcBef>
                <a:spcPts val="400"/>
              </a:spcBef>
              <a:spcAft>
                <a:spcPts val="0"/>
              </a:spcAft>
              <a:buSzPts val="2100"/>
              <a:buNone/>
              <a:defRPr sz="2100" cap="small">
                <a:solidFill>
                  <a:srgbClr val="A4001D"/>
                </a:solidFill>
              </a:defRPr>
            </a:lvl1pPr>
            <a:lvl2pPr lvl="1" algn="ctr" rtl="0">
              <a:spcBef>
                <a:spcPts val="300"/>
              </a:spcBef>
              <a:spcAft>
                <a:spcPts val="0"/>
              </a:spcAft>
              <a:buSzPts val="1400"/>
              <a:buNone/>
              <a:defRPr>
                <a:solidFill>
                  <a:srgbClr val="888888"/>
                </a:solidFill>
              </a:defRPr>
            </a:lvl2pPr>
            <a:lvl3pPr lvl="2" algn="ctr" rtl="0">
              <a:spcBef>
                <a:spcPts val="300"/>
              </a:spcBef>
              <a:spcAft>
                <a:spcPts val="0"/>
              </a:spcAft>
              <a:buSzPts val="1400"/>
              <a:buNone/>
              <a:defRPr>
                <a:solidFill>
                  <a:srgbClr val="888888"/>
                </a:solidFill>
              </a:defRPr>
            </a:lvl3pPr>
            <a:lvl4pPr lvl="3" algn="ctr" rtl="0">
              <a:spcBef>
                <a:spcPts val="300"/>
              </a:spcBef>
              <a:spcAft>
                <a:spcPts val="0"/>
              </a:spcAft>
              <a:buSzPts val="1400"/>
              <a:buNone/>
              <a:defRPr>
                <a:solidFill>
                  <a:srgbClr val="888888"/>
                </a:solidFill>
              </a:defRPr>
            </a:lvl4pPr>
            <a:lvl5pPr lvl="4" algn="ctr" rtl="0">
              <a:spcBef>
                <a:spcPts val="300"/>
              </a:spcBef>
              <a:spcAft>
                <a:spcPts val="0"/>
              </a:spcAft>
              <a:buSzPts val="14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70" name="Google Shape;70;p13"/>
          <p:cNvSpPr txBox="1">
            <a:spLocks noGrp="1"/>
          </p:cNvSpPr>
          <p:nvPr>
            <p:ph type="body" idx="1"/>
          </p:nvPr>
        </p:nvSpPr>
        <p:spPr>
          <a:xfrm>
            <a:off x="955678" y="908685"/>
            <a:ext cx="7701000" cy="37590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1143000" y="841772"/>
            <a:ext cx="6858000" cy="1790700"/>
          </a:xfrm>
          <a:prstGeom prst="rect">
            <a:avLst/>
          </a:prstGeom>
          <a:noFill/>
          <a:ln>
            <a:noFill/>
          </a:ln>
        </p:spPr>
        <p:txBody>
          <a:bodyPr spcFirstLastPara="1" wrap="square" lIns="0" tIns="34275" rIns="68575" bIns="34275" anchor="b" anchorCtr="0">
            <a:noAutofit/>
          </a:bodyPr>
          <a:lstStyle>
            <a:lvl1pPr lvl="0" algn="ctr" rtl="0">
              <a:lnSpc>
                <a:spcPct val="85000"/>
              </a:lnSpc>
              <a:spcBef>
                <a:spcPts val="0"/>
              </a:spcBef>
              <a:spcAft>
                <a:spcPts val="0"/>
              </a:spcAft>
              <a:buSzPts val="1100"/>
              <a:buNone/>
              <a:defRPr sz="4500"/>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73" name="Google Shape;73;p14"/>
          <p:cNvSpPr txBox="1">
            <a:spLocks noGrp="1"/>
          </p:cNvSpPr>
          <p:nvPr>
            <p:ph type="subTitle" idx="1"/>
          </p:nvPr>
        </p:nvSpPr>
        <p:spPr>
          <a:xfrm>
            <a:off x="1143000" y="2701529"/>
            <a:ext cx="6858000" cy="1241700"/>
          </a:xfrm>
          <a:prstGeom prst="rect">
            <a:avLst/>
          </a:prstGeom>
          <a:noFill/>
          <a:ln>
            <a:noFill/>
          </a:ln>
        </p:spPr>
        <p:txBody>
          <a:bodyPr spcFirstLastPara="1" wrap="square" lIns="0" tIns="34275" rIns="0" bIns="34275" anchor="t" anchorCtr="0">
            <a:normAutofit/>
          </a:bodyPr>
          <a:lstStyle>
            <a:lvl1pPr lvl="0" algn="ctr" rtl="0">
              <a:spcBef>
                <a:spcPts val="400"/>
              </a:spcBef>
              <a:spcAft>
                <a:spcPts val="0"/>
              </a:spcAft>
              <a:buSzPts val="1800"/>
              <a:buNone/>
              <a:defRPr sz="1800"/>
            </a:lvl1pPr>
            <a:lvl2pPr lvl="1" algn="ctr" rtl="0">
              <a:spcBef>
                <a:spcPts val="300"/>
              </a:spcBef>
              <a:spcAft>
                <a:spcPts val="0"/>
              </a:spcAft>
              <a:buSzPts val="1500"/>
              <a:buNone/>
              <a:defRPr sz="1500"/>
            </a:lvl2pPr>
            <a:lvl3pPr lvl="2" algn="ctr" rtl="0">
              <a:spcBef>
                <a:spcPts val="300"/>
              </a:spcBef>
              <a:spcAft>
                <a:spcPts val="0"/>
              </a:spcAft>
              <a:buSzPts val="1400"/>
              <a:buNone/>
              <a:defRPr sz="1400"/>
            </a:lvl3pPr>
            <a:lvl4pPr lvl="3" algn="ctr" rtl="0">
              <a:spcBef>
                <a:spcPts val="200"/>
              </a:spcBef>
              <a:spcAft>
                <a:spcPts val="0"/>
              </a:spcAft>
              <a:buSzPts val="1200"/>
              <a:buNone/>
              <a:defRPr sz="1200"/>
            </a:lvl4pPr>
            <a:lvl5pPr lvl="4" algn="ctr" rtl="0">
              <a:spcBef>
                <a:spcPts val="200"/>
              </a:spcBef>
              <a:spcAft>
                <a:spcPts val="0"/>
              </a:spcAft>
              <a:buSzPts val="1200"/>
              <a:buNone/>
              <a:defRPr sz="1200"/>
            </a:lvl5pPr>
            <a:lvl6pPr lvl="5" algn="ctr" rtl="0">
              <a:spcBef>
                <a:spcPts val="200"/>
              </a:spcBef>
              <a:spcAft>
                <a:spcPts val="0"/>
              </a:spcAft>
              <a:buClr>
                <a:schemeClr val="dk1"/>
              </a:buClr>
              <a:buSzPts val="1200"/>
              <a:buNone/>
              <a:defRPr sz="1200"/>
            </a:lvl6pPr>
            <a:lvl7pPr lvl="6" algn="ctr" rtl="0">
              <a:spcBef>
                <a:spcPts val="200"/>
              </a:spcBef>
              <a:spcAft>
                <a:spcPts val="0"/>
              </a:spcAft>
              <a:buClr>
                <a:schemeClr val="dk1"/>
              </a:buClr>
              <a:buSzPts val="1200"/>
              <a:buNone/>
              <a:defRPr sz="1200"/>
            </a:lvl7pPr>
            <a:lvl8pPr lvl="7" algn="ctr" rtl="0">
              <a:spcBef>
                <a:spcPts val="200"/>
              </a:spcBef>
              <a:spcAft>
                <a:spcPts val="0"/>
              </a:spcAft>
              <a:buClr>
                <a:schemeClr val="dk1"/>
              </a:buClr>
              <a:buSzPts val="1200"/>
              <a:buNone/>
              <a:defRPr sz="1200"/>
            </a:lvl8pPr>
            <a:lvl9pPr lvl="8" algn="ctr" rtl="0">
              <a:spcBef>
                <a:spcPts val="200"/>
              </a:spcBef>
              <a:spcAft>
                <a:spcPts val="0"/>
              </a:spcAft>
              <a:buClr>
                <a:schemeClr val="dk1"/>
              </a:buClr>
              <a:buSzPts val="1200"/>
              <a:buNone/>
              <a:defRPr sz="1200"/>
            </a:lvl9pPr>
          </a:lstStyle>
          <a:p>
            <a:endParaRPr/>
          </a:p>
        </p:txBody>
      </p:sp>
      <p:sp>
        <p:nvSpPr>
          <p:cNvPr id="74" name="Google Shape;74;p14"/>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5" name="Google Shape;75;p14"/>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6" name="Google Shape;76;p14"/>
          <p:cNvSpPr txBox="1">
            <a:spLocks noGrp="1"/>
          </p:cNvSpPr>
          <p:nvPr>
            <p:ph type="sldNum" idx="12"/>
          </p:nvPr>
        </p:nvSpPr>
        <p:spPr>
          <a:xfrm>
            <a:off x="8688325" y="4795775"/>
            <a:ext cx="412200" cy="271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77"/>
        <p:cNvGrpSpPr/>
        <p:nvPr/>
      </p:nvGrpSpPr>
      <p:grpSpPr>
        <a:xfrm>
          <a:off x="0" y="0"/>
          <a:ext cx="0" cy="0"/>
          <a:chOff x="0" y="0"/>
          <a:chExt cx="0" cy="0"/>
        </a:xfrm>
      </p:grpSpPr>
      <p:sp>
        <p:nvSpPr>
          <p:cNvPr id="78" name="Google Shape;78;p15"/>
          <p:cNvSpPr/>
          <p:nvPr/>
        </p:nvSpPr>
        <p:spPr>
          <a:xfrm>
            <a:off x="1" y="4806950"/>
            <a:ext cx="9155100" cy="3429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9" name="Google Shape;79;p15" title="Stanford University"/>
          <p:cNvPicPr preferRelativeResize="0"/>
          <p:nvPr/>
        </p:nvPicPr>
        <p:blipFill rotWithShape="1">
          <a:blip r:embed="rId2">
            <a:alphaModFix/>
          </a:blip>
          <a:srcRect/>
          <a:stretch/>
        </p:blipFill>
        <p:spPr>
          <a:xfrm>
            <a:off x="7156451" y="4883150"/>
            <a:ext cx="1546224" cy="188913"/>
          </a:xfrm>
          <a:prstGeom prst="rect">
            <a:avLst/>
          </a:prstGeom>
          <a:noFill/>
          <a:ln>
            <a:noFill/>
          </a:ln>
        </p:spPr>
      </p:pic>
      <p:sp>
        <p:nvSpPr>
          <p:cNvPr id="80" name="Google Shape;80;p15"/>
          <p:cNvSpPr txBox="1">
            <a:spLocks noGrp="1"/>
          </p:cNvSpPr>
          <p:nvPr>
            <p:ph type="title"/>
          </p:nvPr>
        </p:nvSpPr>
        <p:spPr>
          <a:xfrm>
            <a:off x="1603378" y="1538765"/>
            <a:ext cx="2954400" cy="925800"/>
          </a:xfrm>
          <a:prstGeom prst="rect">
            <a:avLst/>
          </a:prstGeom>
          <a:noFill/>
          <a:ln>
            <a:noFill/>
          </a:ln>
        </p:spPr>
        <p:txBody>
          <a:bodyPr spcFirstLastPara="1" wrap="square" lIns="0" tIns="34275" rIns="68575" bIns="34275" anchor="b" anchorCtr="0">
            <a:noAutofit/>
          </a:bodyPr>
          <a:lstStyle>
            <a:lvl1pPr lvl="0" algn="r" rtl="0">
              <a:lnSpc>
                <a:spcPct val="85000"/>
              </a:lnSpc>
              <a:spcBef>
                <a:spcPts val="0"/>
              </a:spcBef>
              <a:spcAft>
                <a:spcPts val="0"/>
              </a:spcAft>
              <a:buSzPts val="1100"/>
              <a:buNone/>
              <a:defRPr sz="2000" b="1">
                <a:solidFill>
                  <a:schemeClr val="dk1"/>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81" name="Google Shape;81;p15"/>
          <p:cNvSpPr txBox="1">
            <a:spLocks noGrp="1"/>
          </p:cNvSpPr>
          <p:nvPr>
            <p:ph type="body" idx="1"/>
          </p:nvPr>
        </p:nvSpPr>
        <p:spPr>
          <a:xfrm>
            <a:off x="1603378" y="2571750"/>
            <a:ext cx="2954400" cy="933000"/>
          </a:xfrm>
          <a:prstGeom prst="rect">
            <a:avLst/>
          </a:prstGeom>
          <a:noFill/>
          <a:ln>
            <a:noFill/>
          </a:ln>
        </p:spPr>
        <p:txBody>
          <a:bodyPr spcFirstLastPara="1" wrap="square" lIns="0" tIns="34275" rIns="0" bIns="34275" anchor="t" anchorCtr="0">
            <a:normAutofit/>
          </a:bodyPr>
          <a:lstStyle>
            <a:lvl1pPr marL="457200" lvl="0" indent="-228600" algn="r" rtl="0">
              <a:spcBef>
                <a:spcPts val="200"/>
              </a:spcBef>
              <a:spcAft>
                <a:spcPts val="0"/>
              </a:spcAft>
              <a:buSzPts val="1200"/>
              <a:buNone/>
              <a:defRPr sz="1200" cap="none">
                <a:solidFill>
                  <a:srgbClr val="A4001D"/>
                </a:solidFill>
              </a:defRPr>
            </a:lvl1pPr>
            <a:lvl2pPr marL="914400" lvl="1" indent="-228600" algn="l" rtl="0">
              <a:spcBef>
                <a:spcPts val="200"/>
              </a:spcBef>
              <a:spcAft>
                <a:spcPts val="0"/>
              </a:spcAft>
              <a:buSzPts val="1200"/>
              <a:buNone/>
              <a:defRPr sz="1200"/>
            </a:lvl2pPr>
            <a:lvl3pPr marL="1371600" lvl="2" indent="-228600" algn="l" rtl="0">
              <a:spcBef>
                <a:spcPts val="200"/>
              </a:spcBef>
              <a:spcAft>
                <a:spcPts val="0"/>
              </a:spcAft>
              <a:buSzPts val="1000"/>
              <a:buNone/>
              <a:defRPr sz="1000"/>
            </a:lvl3pPr>
            <a:lvl4pPr marL="1828800" lvl="3" indent="-228600" algn="l" rtl="0">
              <a:spcBef>
                <a:spcPts val="200"/>
              </a:spcBef>
              <a:spcAft>
                <a:spcPts val="0"/>
              </a:spcAft>
              <a:buSzPts val="900"/>
              <a:buNone/>
              <a:defRPr sz="900"/>
            </a:lvl4pPr>
            <a:lvl5pPr marL="2286000" lvl="4" indent="-228600" algn="l" rtl="0">
              <a:spcBef>
                <a:spcPts val="200"/>
              </a:spcBef>
              <a:spcAft>
                <a:spcPts val="0"/>
              </a:spcAft>
              <a:buSzPts val="900"/>
              <a:buNone/>
              <a:defRPr sz="900"/>
            </a:lvl5pPr>
            <a:lvl6pPr marL="2743200" lvl="5" indent="-228600" algn="l" rtl="0">
              <a:spcBef>
                <a:spcPts val="200"/>
              </a:spcBef>
              <a:spcAft>
                <a:spcPts val="0"/>
              </a:spcAft>
              <a:buClr>
                <a:schemeClr val="dk1"/>
              </a:buClr>
              <a:buSzPts val="900"/>
              <a:buNone/>
              <a:defRPr sz="900"/>
            </a:lvl6pPr>
            <a:lvl7pPr marL="3200400" lvl="6" indent="-228600" algn="l" rtl="0">
              <a:spcBef>
                <a:spcPts val="200"/>
              </a:spcBef>
              <a:spcAft>
                <a:spcPts val="0"/>
              </a:spcAft>
              <a:buClr>
                <a:schemeClr val="dk1"/>
              </a:buClr>
              <a:buSzPts val="900"/>
              <a:buNone/>
              <a:defRPr sz="900"/>
            </a:lvl7pPr>
            <a:lvl8pPr marL="3657600" lvl="7" indent="-228600" algn="l" rtl="0">
              <a:spcBef>
                <a:spcPts val="200"/>
              </a:spcBef>
              <a:spcAft>
                <a:spcPts val="0"/>
              </a:spcAft>
              <a:buClr>
                <a:schemeClr val="dk1"/>
              </a:buClr>
              <a:buSzPts val="900"/>
              <a:buNone/>
              <a:defRPr sz="900"/>
            </a:lvl8pPr>
            <a:lvl9pPr marL="4114800" lvl="8" indent="-228600" algn="l" rtl="0">
              <a:spcBef>
                <a:spcPts val="200"/>
              </a:spcBef>
              <a:spcAft>
                <a:spcPts val="0"/>
              </a:spcAft>
              <a:buClr>
                <a:schemeClr val="dk1"/>
              </a:buClr>
              <a:buSzPts val="900"/>
              <a:buNone/>
              <a:defRPr sz="900"/>
            </a:lvl9pPr>
          </a:lstStyle>
          <a:p>
            <a:endParaRPr/>
          </a:p>
        </p:txBody>
      </p:sp>
      <p:pic>
        <p:nvPicPr>
          <p:cNvPr id="82" name="Google Shape;82;p15"/>
          <p:cNvPicPr preferRelativeResize="0">
            <a:picLocks noGrp="1"/>
          </p:cNvPicPr>
          <p:nvPr>
            <p:ph type="pic" idx="2"/>
          </p:nvPr>
        </p:nvPicPr>
        <p:blipFill/>
        <p:spPr>
          <a:xfrm>
            <a:off x="4665662" y="1535112"/>
            <a:ext cx="1950900" cy="1950900"/>
          </a:xfrm>
          <a:prstGeom prst="rect">
            <a:avLst/>
          </a:prstGeom>
          <a:blipFill rotWithShape="1">
            <a:blip r:embed="rId3">
              <a:alphaModFix/>
            </a:blip>
            <a:stretch>
              <a:fillRect/>
            </a:stretch>
          </a:blipFill>
          <a:ln w="44450" cap="flat" cmpd="sng">
            <a:solidFill>
              <a:schemeClr val="lt1"/>
            </a:solidFill>
            <a:prstDash val="solid"/>
            <a:round/>
            <a:headEnd type="none" w="sm" len="sm"/>
            <a:tailEnd type="none" w="sm" len="sm"/>
          </a:ln>
          <a:effectLst>
            <a:outerShdw blurRad="50800" dist="25400" dir="2700000" algn="tl" rotWithShape="0">
              <a:srgbClr val="000000">
                <a:alpha val="3569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85" name="Google Shape;85;p16"/>
          <p:cNvSpPr txBox="1">
            <a:spLocks noGrp="1"/>
          </p:cNvSpPr>
          <p:nvPr>
            <p:ph type="body" idx="1"/>
          </p:nvPr>
        </p:nvSpPr>
        <p:spPr>
          <a:xfrm>
            <a:off x="955678" y="908685"/>
            <a:ext cx="7701000" cy="37590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228600" algn="l" rtl="0">
              <a:spcBef>
                <a:spcPts val="300"/>
              </a:spcBef>
              <a:spcAft>
                <a:spcPts val="0"/>
              </a:spcAft>
              <a:buSzPts val="1400"/>
              <a:buFont typeface="Arial"/>
              <a:buNone/>
              <a:defRPr/>
            </a:lvl2pPr>
            <a:lvl3pPr marL="1371600" lvl="2" indent="-228600" algn="l" rtl="0">
              <a:spcBef>
                <a:spcPts val="300"/>
              </a:spcBef>
              <a:spcAft>
                <a:spcPts val="0"/>
              </a:spcAft>
              <a:buSzPts val="1400"/>
              <a:buNone/>
              <a:defRPr/>
            </a:lvl3pPr>
            <a:lvl4pPr marL="1828800" lvl="3" indent="-228600" algn="l" rtl="0">
              <a:spcBef>
                <a:spcPts val="300"/>
              </a:spcBef>
              <a:spcAft>
                <a:spcPts val="0"/>
              </a:spcAft>
              <a:buSzPts val="1400"/>
              <a:buNone/>
              <a:defRPr/>
            </a:lvl4pPr>
            <a:lvl5pPr marL="2286000" lvl="4" indent="-228600" algn="l" rtl="0">
              <a:spcBef>
                <a:spcPts val="300"/>
              </a:spcBef>
              <a:spcAft>
                <a:spcPts val="0"/>
              </a:spcAft>
              <a:buSzPts val="1400"/>
              <a:buNone/>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86" name="Google Shape;86;p16" descr="http://images.clipartpanda.com/sketch-clipart-apple-outline-md.png"/>
          <p:cNvPicPr preferRelativeResize="0"/>
          <p:nvPr/>
        </p:nvPicPr>
        <p:blipFill rotWithShape="1">
          <a:blip r:embed="rId2">
            <a:alphaModFix/>
          </a:blip>
          <a:srcRect/>
          <a:stretch/>
        </p:blipFill>
        <p:spPr>
          <a:xfrm rot="-1982718">
            <a:off x="110966" y="4799110"/>
            <a:ext cx="228007" cy="2400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949328" y="359541"/>
            <a:ext cx="77073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89" name="Google Shape;89;p17"/>
          <p:cNvSpPr txBox="1">
            <a:spLocks noGrp="1"/>
          </p:cNvSpPr>
          <p:nvPr>
            <p:ph type="body" idx="1"/>
          </p:nvPr>
        </p:nvSpPr>
        <p:spPr>
          <a:xfrm>
            <a:off x="949328" y="908685"/>
            <a:ext cx="3787800" cy="37590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90" name="Google Shape;90;p17"/>
          <p:cNvSpPr txBox="1">
            <a:spLocks noGrp="1"/>
          </p:cNvSpPr>
          <p:nvPr>
            <p:ph type="body" idx="2"/>
          </p:nvPr>
        </p:nvSpPr>
        <p:spPr>
          <a:xfrm>
            <a:off x="4876800" y="908685"/>
            <a:ext cx="3779700" cy="37590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pic>
        <p:nvPicPr>
          <p:cNvPr id="91" name="Google Shape;91;p17" descr="http://images.clipartpanda.com/sketch-clipart-apple-outline-md.png"/>
          <p:cNvPicPr preferRelativeResize="0"/>
          <p:nvPr/>
        </p:nvPicPr>
        <p:blipFill rotWithShape="1">
          <a:blip r:embed="rId2">
            <a:alphaModFix/>
          </a:blip>
          <a:srcRect/>
          <a:stretch/>
        </p:blipFill>
        <p:spPr>
          <a:xfrm rot="-1982718">
            <a:off x="125714" y="4799110"/>
            <a:ext cx="228007" cy="24000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Horizontal">
  <p:cSld name="Two Content Horizontal">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948777" y="908686"/>
            <a:ext cx="7707900" cy="18168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95" name="Google Shape;95;p18"/>
          <p:cNvSpPr txBox="1">
            <a:spLocks noGrp="1"/>
          </p:cNvSpPr>
          <p:nvPr>
            <p:ph type="body" idx="2"/>
          </p:nvPr>
        </p:nvSpPr>
        <p:spPr>
          <a:xfrm>
            <a:off x="949328" y="2841313"/>
            <a:ext cx="7707300" cy="18168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949328" y="908685"/>
            <a:ext cx="3787800" cy="37590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99" name="Google Shape;99;p19"/>
          <p:cNvSpPr txBox="1">
            <a:spLocks noGrp="1"/>
          </p:cNvSpPr>
          <p:nvPr>
            <p:ph type="body" idx="2"/>
          </p:nvPr>
        </p:nvSpPr>
        <p:spPr>
          <a:xfrm>
            <a:off x="4876800" y="908686"/>
            <a:ext cx="3779700" cy="18231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00" name="Google Shape;100;p19"/>
          <p:cNvSpPr txBox="1">
            <a:spLocks noGrp="1"/>
          </p:cNvSpPr>
          <p:nvPr>
            <p:ph type="body" idx="3"/>
          </p:nvPr>
        </p:nvSpPr>
        <p:spPr>
          <a:xfrm>
            <a:off x="4876800" y="2837497"/>
            <a:ext cx="3779700" cy="18303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rtl="0">
              <a:lnSpc>
                <a:spcPct val="85000"/>
              </a:lnSpc>
              <a:spcBef>
                <a:spcPts val="0"/>
              </a:spcBef>
              <a:spcAft>
                <a:spcPts val="0"/>
              </a:spcAft>
              <a:buSzPts val="1100"/>
              <a:buNone/>
              <a:defRPr sz="2400">
                <a:solidFill>
                  <a:schemeClr val="lt2"/>
                </a:solidFill>
              </a:defRPr>
            </a:lvl1pPr>
            <a:lvl2pPr lvl="1" algn="l" rtl="0">
              <a:lnSpc>
                <a:spcPct val="85000"/>
              </a:lnSpc>
              <a:spcBef>
                <a:spcPts val="0"/>
              </a:spcBef>
              <a:spcAft>
                <a:spcPts val="0"/>
              </a:spcAft>
              <a:buSzPts val="1100"/>
              <a:buNone/>
              <a:defRPr/>
            </a:lvl2pPr>
            <a:lvl3pPr lvl="2" algn="l" rtl="0">
              <a:lnSpc>
                <a:spcPct val="85000"/>
              </a:lnSpc>
              <a:spcBef>
                <a:spcPts val="0"/>
              </a:spcBef>
              <a:spcAft>
                <a:spcPts val="0"/>
              </a:spcAft>
              <a:buSzPts val="1100"/>
              <a:buNone/>
              <a:defRPr/>
            </a:lvl3pPr>
            <a:lvl4pPr lvl="3" algn="l" rtl="0">
              <a:lnSpc>
                <a:spcPct val="85000"/>
              </a:lnSpc>
              <a:spcBef>
                <a:spcPts val="0"/>
              </a:spcBef>
              <a:spcAft>
                <a:spcPts val="0"/>
              </a:spcAft>
              <a:buSzPts val="1100"/>
              <a:buNone/>
              <a:defRPr/>
            </a:lvl4pPr>
            <a:lvl5pPr lvl="4" algn="l" rtl="0">
              <a:lnSpc>
                <a:spcPct val="85000"/>
              </a:lnSpc>
              <a:spcBef>
                <a:spcPts val="0"/>
              </a:spcBef>
              <a:spcAft>
                <a:spcPts val="0"/>
              </a:spcAft>
              <a:buSzPts val="1100"/>
              <a:buNone/>
              <a:defRPr/>
            </a:lvl5pPr>
            <a:lvl6pPr lvl="5" algn="l" rtl="0">
              <a:lnSpc>
                <a:spcPct val="85000"/>
              </a:lnSpc>
              <a:spcBef>
                <a:spcPts val="0"/>
              </a:spcBef>
              <a:spcAft>
                <a:spcPts val="0"/>
              </a:spcAft>
              <a:buSzPts val="1100"/>
              <a:buNone/>
              <a:defRPr/>
            </a:lvl6pPr>
            <a:lvl7pPr lvl="6" algn="l" rtl="0">
              <a:lnSpc>
                <a:spcPct val="85000"/>
              </a:lnSpc>
              <a:spcBef>
                <a:spcPts val="0"/>
              </a:spcBef>
              <a:spcAft>
                <a:spcPts val="0"/>
              </a:spcAft>
              <a:buSzPts val="1100"/>
              <a:buNone/>
              <a:defRPr/>
            </a:lvl7pPr>
            <a:lvl8pPr lvl="7" algn="l" rtl="0">
              <a:lnSpc>
                <a:spcPct val="85000"/>
              </a:lnSpc>
              <a:spcBef>
                <a:spcPts val="0"/>
              </a:spcBef>
              <a:spcAft>
                <a:spcPts val="0"/>
              </a:spcAft>
              <a:buSzPts val="1100"/>
              <a:buNone/>
              <a:defRPr/>
            </a:lvl8pPr>
            <a:lvl9pPr lvl="8" algn="l" rtl="0">
              <a:lnSpc>
                <a:spcPct val="85000"/>
              </a:lnSpc>
              <a:spcBef>
                <a:spcPts val="0"/>
              </a:spcBef>
              <a:spcAft>
                <a:spcPts val="0"/>
              </a:spcAft>
              <a:buSzPts val="1100"/>
              <a:buNone/>
              <a:defRPr/>
            </a:lvl9pPr>
          </a:lstStyle>
          <a:p>
            <a:endParaRPr/>
          </a:p>
        </p:txBody>
      </p:sp>
      <p:sp>
        <p:nvSpPr>
          <p:cNvPr id="103" name="Google Shape;103;p20"/>
          <p:cNvSpPr txBox="1">
            <a:spLocks noGrp="1"/>
          </p:cNvSpPr>
          <p:nvPr>
            <p:ph type="body" idx="1"/>
          </p:nvPr>
        </p:nvSpPr>
        <p:spPr>
          <a:xfrm>
            <a:off x="949328" y="908686"/>
            <a:ext cx="3787800" cy="18231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04" name="Google Shape;104;p20"/>
          <p:cNvSpPr txBox="1">
            <a:spLocks noGrp="1"/>
          </p:cNvSpPr>
          <p:nvPr>
            <p:ph type="body" idx="2"/>
          </p:nvPr>
        </p:nvSpPr>
        <p:spPr>
          <a:xfrm>
            <a:off x="955678" y="2840613"/>
            <a:ext cx="3781500" cy="18273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05" name="Google Shape;105;p20"/>
          <p:cNvSpPr txBox="1">
            <a:spLocks noGrp="1"/>
          </p:cNvSpPr>
          <p:nvPr>
            <p:ph type="body" idx="3"/>
          </p:nvPr>
        </p:nvSpPr>
        <p:spPr>
          <a:xfrm>
            <a:off x="4876800" y="908686"/>
            <a:ext cx="3779700" cy="18231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06" name="Google Shape;106;p20"/>
          <p:cNvSpPr txBox="1">
            <a:spLocks noGrp="1"/>
          </p:cNvSpPr>
          <p:nvPr>
            <p:ph type="body" idx="4"/>
          </p:nvPr>
        </p:nvSpPr>
        <p:spPr>
          <a:xfrm>
            <a:off x="4876800" y="2840613"/>
            <a:ext cx="3779700" cy="1827300"/>
          </a:xfrm>
          <a:prstGeom prst="rect">
            <a:avLst/>
          </a:prstGeom>
          <a:noFill/>
          <a:ln>
            <a:noFill/>
          </a:ln>
        </p:spPr>
        <p:txBody>
          <a:bodyPr spcFirstLastPara="1" wrap="square" lIns="0" tIns="34275" rIns="0" bIns="34275" anchor="t" anchorCtr="0">
            <a:normAutofit/>
          </a:bodyPr>
          <a:lstStyle>
            <a:lvl1pPr marL="457200" lvl="0" indent="-228600" algn="l" rtl="0">
              <a:spcBef>
                <a:spcPts val="300"/>
              </a:spcBef>
              <a:spcAft>
                <a:spcPts val="0"/>
              </a:spcAft>
              <a:buSzPts val="1100"/>
              <a:buNone/>
              <a:defRPr/>
            </a:lvl1pPr>
            <a:lvl2pPr marL="914400" lvl="1" indent="-317500" algn="l" rtl="0">
              <a:spcBef>
                <a:spcPts val="300"/>
              </a:spcBef>
              <a:spcAft>
                <a:spcPts val="0"/>
              </a:spcAft>
              <a:buSzPts val="1400"/>
              <a:buChar char="▪"/>
              <a:defRPr/>
            </a:lvl2pPr>
            <a:lvl3pPr marL="1371600" lvl="2" indent="-317500" algn="l" rtl="0">
              <a:spcBef>
                <a:spcPts val="300"/>
              </a:spcBef>
              <a:spcAft>
                <a:spcPts val="0"/>
              </a:spcAft>
              <a:buSzPts val="1400"/>
              <a:buChar char="›"/>
              <a:defRPr/>
            </a:lvl3pPr>
            <a:lvl4pPr marL="1828800" lvl="3" indent="-317500" algn="l" rtl="0">
              <a:spcBef>
                <a:spcPts val="300"/>
              </a:spcBef>
              <a:spcAft>
                <a:spcPts val="0"/>
              </a:spcAft>
              <a:buSzPts val="14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955678" y="908685"/>
            <a:ext cx="7701000" cy="3759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0"/>
        <p:cNvGrpSpPr/>
        <p:nvPr/>
      </p:nvGrpSpPr>
      <p:grpSpPr>
        <a:xfrm>
          <a:off x="0" y="0"/>
          <a:ext cx="0" cy="0"/>
          <a:chOff x="0" y="0"/>
          <a:chExt cx="0" cy="0"/>
        </a:xfrm>
      </p:grpSpPr>
      <p:sp>
        <p:nvSpPr>
          <p:cNvPr id="21" name="Google Shape;21;p4"/>
          <p:cNvSpPr/>
          <p:nvPr/>
        </p:nvSpPr>
        <p:spPr>
          <a:xfrm>
            <a:off x="1" y="4806950"/>
            <a:ext cx="9155100" cy="3429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2" name="Google Shape;22;p4" title="Stanford University"/>
          <p:cNvPicPr preferRelativeResize="0"/>
          <p:nvPr/>
        </p:nvPicPr>
        <p:blipFill rotWithShape="1">
          <a:blip r:embed="rId2">
            <a:alphaModFix/>
          </a:blip>
          <a:srcRect/>
          <a:stretch/>
        </p:blipFill>
        <p:spPr>
          <a:xfrm>
            <a:off x="7156451" y="4883150"/>
            <a:ext cx="1546224" cy="188913"/>
          </a:xfrm>
          <a:prstGeom prst="rect">
            <a:avLst/>
          </a:prstGeom>
          <a:noFill/>
          <a:ln>
            <a:noFill/>
          </a:ln>
        </p:spPr>
      </p:pic>
      <p:sp>
        <p:nvSpPr>
          <p:cNvPr id="23" name="Google Shape;23;p4"/>
          <p:cNvSpPr txBox="1">
            <a:spLocks noGrp="1"/>
          </p:cNvSpPr>
          <p:nvPr>
            <p:ph type="title"/>
          </p:nvPr>
        </p:nvSpPr>
        <p:spPr>
          <a:xfrm>
            <a:off x="1603378" y="1538765"/>
            <a:ext cx="2954400" cy="925800"/>
          </a:xfrm>
          <a:prstGeom prst="rect">
            <a:avLst/>
          </a:prstGeom>
          <a:noFill/>
          <a:ln>
            <a:noFill/>
          </a:ln>
        </p:spPr>
        <p:txBody>
          <a:bodyPr spcFirstLastPara="1" wrap="square" lIns="0" tIns="34275" rIns="68575" bIns="34275" anchor="b" anchorCtr="0">
            <a:noAutofit/>
          </a:bodyPr>
          <a:lstStyle>
            <a:lvl1pPr lvl="0" algn="r">
              <a:lnSpc>
                <a:spcPct val="85000"/>
              </a:lnSpc>
              <a:spcBef>
                <a:spcPts val="0"/>
              </a:spcBef>
              <a:spcAft>
                <a:spcPts val="0"/>
              </a:spcAft>
              <a:buSzPts val="1100"/>
              <a:buNone/>
              <a:defRPr sz="2000" b="1">
                <a:solidFill>
                  <a:schemeClr val="dk1"/>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24" name="Google Shape;24;p4"/>
          <p:cNvSpPr txBox="1">
            <a:spLocks noGrp="1"/>
          </p:cNvSpPr>
          <p:nvPr>
            <p:ph type="body" idx="1"/>
          </p:nvPr>
        </p:nvSpPr>
        <p:spPr>
          <a:xfrm>
            <a:off x="1603378" y="2571750"/>
            <a:ext cx="2954400" cy="933000"/>
          </a:xfrm>
          <a:prstGeom prst="rect">
            <a:avLst/>
          </a:prstGeom>
          <a:noFill/>
          <a:ln>
            <a:noFill/>
          </a:ln>
        </p:spPr>
        <p:txBody>
          <a:bodyPr spcFirstLastPara="1" wrap="square" lIns="0" tIns="34275" rIns="0" bIns="34275" anchor="t" anchorCtr="0">
            <a:normAutofit/>
          </a:bodyPr>
          <a:lstStyle>
            <a:lvl1pPr marL="457200" lvl="0" indent="-228600" algn="r">
              <a:spcBef>
                <a:spcPts val="200"/>
              </a:spcBef>
              <a:spcAft>
                <a:spcPts val="0"/>
              </a:spcAft>
              <a:buSzPts val="1200"/>
              <a:buNone/>
              <a:defRPr sz="1200" cap="none">
                <a:solidFill>
                  <a:srgbClr val="A4001D"/>
                </a:solidFill>
              </a:defRPr>
            </a:lvl1pPr>
            <a:lvl2pPr marL="914400" lvl="1" indent="-228600" algn="l">
              <a:spcBef>
                <a:spcPts val="2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200"/>
              </a:spcBef>
              <a:spcAft>
                <a:spcPts val="0"/>
              </a:spcAft>
              <a:buSzPts val="900"/>
              <a:buNone/>
              <a:defRPr sz="900"/>
            </a:lvl4pPr>
            <a:lvl5pPr marL="2286000" lvl="4" indent="-228600" algn="l">
              <a:spcBef>
                <a:spcPts val="200"/>
              </a:spcBef>
              <a:spcAft>
                <a:spcPts val="0"/>
              </a:spcAft>
              <a:buSzPts val="900"/>
              <a:buNone/>
              <a:defRPr sz="900"/>
            </a:lvl5pPr>
            <a:lvl6pPr marL="2743200" lvl="5" indent="-228600" algn="l">
              <a:spcBef>
                <a:spcPts val="200"/>
              </a:spcBef>
              <a:spcAft>
                <a:spcPts val="0"/>
              </a:spcAft>
              <a:buClr>
                <a:schemeClr val="dk1"/>
              </a:buClr>
              <a:buSzPts val="900"/>
              <a:buNone/>
              <a:defRPr sz="900"/>
            </a:lvl6pPr>
            <a:lvl7pPr marL="3200400" lvl="6" indent="-228600" algn="l">
              <a:spcBef>
                <a:spcPts val="200"/>
              </a:spcBef>
              <a:spcAft>
                <a:spcPts val="0"/>
              </a:spcAft>
              <a:buClr>
                <a:schemeClr val="dk1"/>
              </a:buClr>
              <a:buSzPts val="900"/>
              <a:buNone/>
              <a:defRPr sz="900"/>
            </a:lvl7pPr>
            <a:lvl8pPr marL="3657600" lvl="7" indent="-228600" algn="l">
              <a:spcBef>
                <a:spcPts val="200"/>
              </a:spcBef>
              <a:spcAft>
                <a:spcPts val="0"/>
              </a:spcAft>
              <a:buClr>
                <a:schemeClr val="dk1"/>
              </a:buClr>
              <a:buSzPts val="900"/>
              <a:buNone/>
              <a:defRPr sz="900"/>
            </a:lvl8pPr>
            <a:lvl9pPr marL="4114800" lvl="8" indent="-228600" algn="l">
              <a:spcBef>
                <a:spcPts val="200"/>
              </a:spcBef>
              <a:spcAft>
                <a:spcPts val="0"/>
              </a:spcAft>
              <a:buClr>
                <a:schemeClr val="dk1"/>
              </a:buClr>
              <a:buSzPts val="900"/>
              <a:buNone/>
              <a:defRPr sz="900"/>
            </a:lvl9pPr>
          </a:lstStyle>
          <a:p>
            <a:endParaRPr/>
          </a:p>
        </p:txBody>
      </p:sp>
      <p:pic>
        <p:nvPicPr>
          <p:cNvPr id="25" name="Google Shape;25;p4"/>
          <p:cNvPicPr preferRelativeResize="0">
            <a:picLocks noGrp="1"/>
          </p:cNvPicPr>
          <p:nvPr>
            <p:ph type="pic" idx="2"/>
          </p:nvPr>
        </p:nvPicPr>
        <p:blipFill/>
        <p:spPr>
          <a:xfrm>
            <a:off x="4665662" y="1535112"/>
            <a:ext cx="1950900" cy="1950900"/>
          </a:xfrm>
          <a:prstGeom prst="rect">
            <a:avLst/>
          </a:prstGeom>
          <a:blipFill rotWithShape="1">
            <a:blip r:embed="rId3">
              <a:alphaModFix/>
            </a:blip>
            <a:stretch>
              <a:fillRect/>
            </a:stretch>
          </a:blipFill>
          <a:ln w="44450" cap="flat" cmpd="sng">
            <a:solidFill>
              <a:schemeClr val="lt1"/>
            </a:solidFill>
            <a:prstDash val="solid"/>
            <a:round/>
            <a:headEnd type="none" w="sm" len="sm"/>
            <a:tailEnd type="none" w="sm" len="sm"/>
          </a:ln>
          <a:effectLst>
            <a:outerShdw blurRad="50800" dist="25400" dir="2700000" algn="tl" rotWithShape="0">
              <a:srgbClr val="000000">
                <a:alpha val="35686"/>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28" name="Google Shape;28;p5"/>
          <p:cNvSpPr txBox="1">
            <a:spLocks noGrp="1"/>
          </p:cNvSpPr>
          <p:nvPr>
            <p:ph type="body" idx="1"/>
          </p:nvPr>
        </p:nvSpPr>
        <p:spPr>
          <a:xfrm>
            <a:off x="955678" y="908685"/>
            <a:ext cx="7701000" cy="3759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228600" algn="l">
              <a:spcBef>
                <a:spcPts val="300"/>
              </a:spcBef>
              <a:spcAft>
                <a:spcPts val="0"/>
              </a:spcAft>
              <a:buSzPts val="1400"/>
              <a:buFont typeface="Arial"/>
              <a:buNone/>
              <a:defRPr/>
            </a:lvl2pPr>
            <a:lvl3pPr marL="1371600" lvl="2" indent="-228600" algn="l">
              <a:spcBef>
                <a:spcPts val="300"/>
              </a:spcBef>
              <a:spcAft>
                <a:spcPts val="0"/>
              </a:spcAft>
              <a:buSzPts val="1400"/>
              <a:buNone/>
              <a:defRPr/>
            </a:lvl3pPr>
            <a:lvl4pPr marL="1828800" lvl="3" indent="-228600" algn="l">
              <a:spcBef>
                <a:spcPts val="300"/>
              </a:spcBef>
              <a:spcAft>
                <a:spcPts val="0"/>
              </a:spcAft>
              <a:buSzPts val="1400"/>
              <a:buNone/>
              <a:defRPr/>
            </a:lvl4pPr>
            <a:lvl5pPr marL="2286000" lvl="4" indent="-228600" algn="l">
              <a:spcBef>
                <a:spcPts val="300"/>
              </a:spcBef>
              <a:spcAft>
                <a:spcPts val="0"/>
              </a:spcAft>
              <a:buSzPts val="1400"/>
              <a:buNone/>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pic>
        <p:nvPicPr>
          <p:cNvPr id="29" name="Google Shape;29;p5" descr="http://images.clipartpanda.com/sketch-clipart-apple-outline-md.png"/>
          <p:cNvPicPr preferRelativeResize="0"/>
          <p:nvPr/>
        </p:nvPicPr>
        <p:blipFill rotWithShape="1">
          <a:blip r:embed="rId2">
            <a:alphaModFix/>
          </a:blip>
          <a:srcRect/>
          <a:stretch/>
        </p:blipFill>
        <p:spPr>
          <a:xfrm rot="-1982727">
            <a:off x="110965" y="4799110"/>
            <a:ext cx="228007" cy="24000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949328" y="359541"/>
            <a:ext cx="77073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32" name="Google Shape;32;p6"/>
          <p:cNvSpPr txBox="1">
            <a:spLocks noGrp="1"/>
          </p:cNvSpPr>
          <p:nvPr>
            <p:ph type="body" idx="1"/>
          </p:nvPr>
        </p:nvSpPr>
        <p:spPr>
          <a:xfrm>
            <a:off x="949328" y="908685"/>
            <a:ext cx="3787800" cy="3759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33" name="Google Shape;33;p6"/>
          <p:cNvSpPr txBox="1">
            <a:spLocks noGrp="1"/>
          </p:cNvSpPr>
          <p:nvPr>
            <p:ph type="body" idx="2"/>
          </p:nvPr>
        </p:nvSpPr>
        <p:spPr>
          <a:xfrm>
            <a:off x="4876800" y="908685"/>
            <a:ext cx="3779700" cy="3759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pic>
        <p:nvPicPr>
          <p:cNvPr id="34" name="Google Shape;34;p6" descr="http://images.clipartpanda.com/sketch-clipart-apple-outline-md.png"/>
          <p:cNvPicPr preferRelativeResize="0"/>
          <p:nvPr/>
        </p:nvPicPr>
        <p:blipFill rotWithShape="1">
          <a:blip r:embed="rId2">
            <a:alphaModFix/>
          </a:blip>
          <a:srcRect/>
          <a:stretch/>
        </p:blipFill>
        <p:spPr>
          <a:xfrm rot="-1982727">
            <a:off x="125713" y="4799110"/>
            <a:ext cx="228007" cy="24000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Horizontal">
  <p:cSld name="Two Content Horizont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37" name="Google Shape;37;p7"/>
          <p:cNvSpPr txBox="1">
            <a:spLocks noGrp="1"/>
          </p:cNvSpPr>
          <p:nvPr>
            <p:ph type="body" idx="1"/>
          </p:nvPr>
        </p:nvSpPr>
        <p:spPr>
          <a:xfrm>
            <a:off x="948777" y="908686"/>
            <a:ext cx="7707900" cy="18165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38" name="Google Shape;38;p7"/>
          <p:cNvSpPr txBox="1">
            <a:spLocks noGrp="1"/>
          </p:cNvSpPr>
          <p:nvPr>
            <p:ph type="body" idx="2"/>
          </p:nvPr>
        </p:nvSpPr>
        <p:spPr>
          <a:xfrm>
            <a:off x="949328" y="2841313"/>
            <a:ext cx="7707300" cy="18165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41" name="Google Shape;41;p8"/>
          <p:cNvSpPr txBox="1">
            <a:spLocks noGrp="1"/>
          </p:cNvSpPr>
          <p:nvPr>
            <p:ph type="body" idx="1"/>
          </p:nvPr>
        </p:nvSpPr>
        <p:spPr>
          <a:xfrm>
            <a:off x="949328" y="908685"/>
            <a:ext cx="3787800" cy="3759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2" name="Google Shape;42;p8"/>
          <p:cNvSpPr txBox="1">
            <a:spLocks noGrp="1"/>
          </p:cNvSpPr>
          <p:nvPr>
            <p:ph type="body" idx="2"/>
          </p:nvPr>
        </p:nvSpPr>
        <p:spPr>
          <a:xfrm>
            <a:off x="4876800" y="908686"/>
            <a:ext cx="3779700" cy="18231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3" name="Google Shape;43;p8"/>
          <p:cNvSpPr txBox="1">
            <a:spLocks noGrp="1"/>
          </p:cNvSpPr>
          <p:nvPr>
            <p:ph type="body" idx="3"/>
          </p:nvPr>
        </p:nvSpPr>
        <p:spPr>
          <a:xfrm>
            <a:off x="4876800" y="2837497"/>
            <a:ext cx="3779700" cy="18303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948776" y="359541"/>
            <a:ext cx="7707900" cy="488100"/>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sz="2400">
                <a:solidFill>
                  <a:schemeClr val="lt2"/>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46" name="Google Shape;46;p9"/>
          <p:cNvSpPr txBox="1">
            <a:spLocks noGrp="1"/>
          </p:cNvSpPr>
          <p:nvPr>
            <p:ph type="body" idx="1"/>
          </p:nvPr>
        </p:nvSpPr>
        <p:spPr>
          <a:xfrm>
            <a:off x="949328" y="908686"/>
            <a:ext cx="3787800" cy="18231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7" name="Google Shape;47;p9"/>
          <p:cNvSpPr txBox="1">
            <a:spLocks noGrp="1"/>
          </p:cNvSpPr>
          <p:nvPr>
            <p:ph type="body" idx="2"/>
          </p:nvPr>
        </p:nvSpPr>
        <p:spPr>
          <a:xfrm>
            <a:off x="955678" y="2840613"/>
            <a:ext cx="3781500" cy="1827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8" name="Google Shape;48;p9"/>
          <p:cNvSpPr txBox="1">
            <a:spLocks noGrp="1"/>
          </p:cNvSpPr>
          <p:nvPr>
            <p:ph type="body" idx="3"/>
          </p:nvPr>
        </p:nvSpPr>
        <p:spPr>
          <a:xfrm>
            <a:off x="4876800" y="908686"/>
            <a:ext cx="3779700" cy="18231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49" name="Google Shape;49;p9"/>
          <p:cNvSpPr txBox="1">
            <a:spLocks noGrp="1"/>
          </p:cNvSpPr>
          <p:nvPr>
            <p:ph type="body" idx="4"/>
          </p:nvPr>
        </p:nvSpPr>
        <p:spPr>
          <a:xfrm>
            <a:off x="4876800" y="2840613"/>
            <a:ext cx="3779700" cy="1827000"/>
          </a:xfrm>
          <a:prstGeom prst="rect">
            <a:avLst/>
          </a:prstGeom>
          <a:noFill/>
          <a:ln>
            <a:noFill/>
          </a:ln>
        </p:spPr>
        <p:txBody>
          <a:bodyPr spcFirstLastPara="1" wrap="square" lIns="0" tIns="34275" rIns="0" bIns="34275" anchor="t" anchorCtr="0">
            <a:normAutofit/>
          </a:bodyPr>
          <a:lstStyle>
            <a:lvl1pPr marL="457200" lvl="0" indent="-228600" algn="l">
              <a:spcBef>
                <a:spcPts val="300"/>
              </a:spcBef>
              <a:spcAft>
                <a:spcPts val="0"/>
              </a:spcAft>
              <a:buSzPts val="1100"/>
              <a:buNone/>
              <a:defRPr/>
            </a:lvl1pPr>
            <a:lvl2pPr marL="914400" lvl="1" indent="-317500" algn="l">
              <a:spcBef>
                <a:spcPts val="300"/>
              </a:spcBef>
              <a:spcAft>
                <a:spcPts val="0"/>
              </a:spcAft>
              <a:buSzPts val="1400"/>
              <a:buChar char="▪"/>
              <a:defRPr/>
            </a:lvl2pPr>
            <a:lvl3pPr marL="1371600" lvl="2" indent="-317500" algn="l">
              <a:spcBef>
                <a:spcPts val="300"/>
              </a:spcBef>
              <a:spcAft>
                <a:spcPts val="0"/>
              </a:spcAft>
              <a:buSzPts val="1400"/>
              <a:buChar char="›"/>
              <a:defRPr/>
            </a:lvl3pPr>
            <a:lvl4pPr marL="1828800" lvl="3" indent="-317500" algn="l">
              <a:spcBef>
                <a:spcPts val="300"/>
              </a:spcBef>
              <a:spcAft>
                <a:spcPts val="0"/>
              </a:spcAft>
              <a:buSzPts val="1400"/>
              <a:buChar char="•"/>
              <a:defRPr/>
            </a:lvl4pPr>
            <a:lvl5pPr marL="2286000" lvl="4" indent="-317500" algn="l">
              <a:spcBef>
                <a:spcPts val="300"/>
              </a:spcBef>
              <a:spcAft>
                <a:spcPts val="0"/>
              </a:spcAft>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0"/>
        <p:cNvGrpSpPr/>
        <p:nvPr/>
      </p:nvGrpSpPr>
      <p:grpSpPr>
        <a:xfrm>
          <a:off x="0" y="0"/>
          <a:ext cx="0" cy="0"/>
          <a:chOff x="0" y="0"/>
          <a:chExt cx="0" cy="0"/>
        </a:xfrm>
      </p:grpSpPr>
      <p:sp>
        <p:nvSpPr>
          <p:cNvPr id="51" name="Google Shape;51;p10"/>
          <p:cNvSpPr txBox="1">
            <a:spLocks noGrp="1"/>
          </p:cNvSpPr>
          <p:nvPr>
            <p:ph type="ctrTitle"/>
          </p:nvPr>
        </p:nvSpPr>
        <p:spPr>
          <a:xfrm>
            <a:off x="1143000" y="841772"/>
            <a:ext cx="6858000" cy="1790700"/>
          </a:xfrm>
          <a:prstGeom prst="rect">
            <a:avLst/>
          </a:prstGeom>
          <a:noFill/>
          <a:ln>
            <a:noFill/>
          </a:ln>
        </p:spPr>
        <p:txBody>
          <a:bodyPr spcFirstLastPara="1" wrap="square" lIns="0" tIns="34275" rIns="68575" bIns="34275" anchor="b" anchorCtr="0">
            <a:noAutofit/>
          </a:bodyPr>
          <a:lstStyle>
            <a:lvl1pPr lvl="0" algn="ctr">
              <a:lnSpc>
                <a:spcPct val="85000"/>
              </a:lnSpc>
              <a:spcBef>
                <a:spcPts val="0"/>
              </a:spcBef>
              <a:spcAft>
                <a:spcPts val="0"/>
              </a:spcAft>
              <a:buSzPts val="1100"/>
              <a:buNone/>
              <a:defRPr sz="4500"/>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52" name="Google Shape;52;p10"/>
          <p:cNvSpPr txBox="1">
            <a:spLocks noGrp="1"/>
          </p:cNvSpPr>
          <p:nvPr>
            <p:ph type="subTitle" idx="1"/>
          </p:nvPr>
        </p:nvSpPr>
        <p:spPr>
          <a:xfrm>
            <a:off x="1143000" y="2701529"/>
            <a:ext cx="6858000" cy="1241700"/>
          </a:xfrm>
          <a:prstGeom prst="rect">
            <a:avLst/>
          </a:prstGeom>
          <a:noFill/>
          <a:ln>
            <a:noFill/>
          </a:ln>
        </p:spPr>
        <p:txBody>
          <a:bodyPr spcFirstLastPara="1" wrap="square" lIns="0" tIns="34275" rIns="0" bIns="34275" anchor="t" anchorCtr="0">
            <a:normAutofit/>
          </a:bodyPr>
          <a:lstStyle>
            <a:lvl1pPr lvl="0" algn="ctr">
              <a:spcBef>
                <a:spcPts val="400"/>
              </a:spcBef>
              <a:spcAft>
                <a:spcPts val="0"/>
              </a:spcAft>
              <a:buSzPts val="1800"/>
              <a:buNone/>
              <a:defRPr sz="1800"/>
            </a:lvl1pPr>
            <a:lvl2pPr lvl="1" algn="ctr">
              <a:spcBef>
                <a:spcPts val="300"/>
              </a:spcBef>
              <a:spcAft>
                <a:spcPts val="0"/>
              </a:spcAft>
              <a:buSzPts val="1500"/>
              <a:buNone/>
              <a:defRPr sz="1500"/>
            </a:lvl2pPr>
            <a:lvl3pPr lvl="2" algn="ctr">
              <a:spcBef>
                <a:spcPts val="300"/>
              </a:spcBef>
              <a:spcAft>
                <a:spcPts val="0"/>
              </a:spcAft>
              <a:buSzPts val="1400"/>
              <a:buNone/>
              <a:defRPr sz="1400"/>
            </a:lvl3pPr>
            <a:lvl4pPr lvl="3" algn="ctr">
              <a:spcBef>
                <a:spcPts val="200"/>
              </a:spcBef>
              <a:spcAft>
                <a:spcPts val="0"/>
              </a:spcAft>
              <a:buSzPts val="1200"/>
              <a:buNone/>
              <a:defRPr sz="1200"/>
            </a:lvl4pPr>
            <a:lvl5pPr lvl="4" algn="ctr">
              <a:spcBef>
                <a:spcPts val="200"/>
              </a:spcBef>
              <a:spcAft>
                <a:spcPts val="0"/>
              </a:spcAft>
              <a:buSzPts val="1200"/>
              <a:buNone/>
              <a:defRPr sz="1200"/>
            </a:lvl5pPr>
            <a:lvl6pPr lvl="5" algn="ctr">
              <a:spcBef>
                <a:spcPts val="200"/>
              </a:spcBef>
              <a:spcAft>
                <a:spcPts val="0"/>
              </a:spcAft>
              <a:buClr>
                <a:schemeClr val="dk1"/>
              </a:buClr>
              <a:buSzPts val="1200"/>
              <a:buNone/>
              <a:defRPr sz="1200"/>
            </a:lvl6pPr>
            <a:lvl7pPr lvl="6" algn="ctr">
              <a:spcBef>
                <a:spcPts val="200"/>
              </a:spcBef>
              <a:spcAft>
                <a:spcPts val="0"/>
              </a:spcAft>
              <a:buClr>
                <a:schemeClr val="dk1"/>
              </a:buClr>
              <a:buSzPts val="1200"/>
              <a:buNone/>
              <a:defRPr sz="1200"/>
            </a:lvl7pPr>
            <a:lvl8pPr lvl="7" algn="ctr">
              <a:spcBef>
                <a:spcPts val="200"/>
              </a:spcBef>
              <a:spcAft>
                <a:spcPts val="0"/>
              </a:spcAft>
              <a:buClr>
                <a:schemeClr val="dk1"/>
              </a:buClr>
              <a:buSzPts val="1200"/>
              <a:buNone/>
              <a:defRPr sz="1200"/>
            </a:lvl8pPr>
            <a:lvl9pPr lvl="8" algn="ctr">
              <a:spcBef>
                <a:spcPts val="200"/>
              </a:spcBef>
              <a:spcAft>
                <a:spcPts val="0"/>
              </a:spcAft>
              <a:buClr>
                <a:schemeClr val="dk1"/>
              </a:buClr>
              <a:buSzPts val="1200"/>
              <a:buNone/>
              <a:defRPr sz="1200"/>
            </a:lvl9pPr>
          </a:lstStyle>
          <a:p>
            <a:endParaRPr/>
          </a:p>
        </p:txBody>
      </p:sp>
      <p:sp>
        <p:nvSpPr>
          <p:cNvPr id="53" name="Google Shape;53;p10"/>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0"/>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0"/>
          <p:cNvSpPr txBox="1">
            <a:spLocks noGrp="1"/>
          </p:cNvSpPr>
          <p:nvPr>
            <p:ph type="sldNum" idx="12"/>
          </p:nvPr>
        </p:nvSpPr>
        <p:spPr>
          <a:xfrm>
            <a:off x="8688325" y="4795775"/>
            <a:ext cx="412200" cy="271500"/>
          </a:xfrm>
          <a:prstGeom prst="rect">
            <a:avLst/>
          </a:prstGeom>
          <a:noFill/>
          <a:ln>
            <a:noFill/>
          </a:ln>
        </p:spPr>
        <p:txBody>
          <a:bodyPr spcFirstLastPara="1" wrap="square" lIns="68575" tIns="34275" rIns="68575" bIns="34275"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49325" y="358775"/>
            <a:ext cx="7707300" cy="489000"/>
          </a:xfrm>
          <a:prstGeom prst="rect">
            <a:avLst/>
          </a:prstGeom>
          <a:noFill/>
          <a:ln>
            <a:noFill/>
          </a:ln>
        </p:spPr>
        <p:txBody>
          <a:bodyPr spcFirstLastPara="1" wrap="square" lIns="0" tIns="34275" rIns="68575" bIns="34275" anchor="b" anchorCtr="0">
            <a:noAutofit/>
          </a:bodyPr>
          <a:lstStyle>
            <a:lvl1pPr marR="0" lvl="0"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1pPr>
            <a:lvl2pPr marR="0" lvl="1"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2pPr>
            <a:lvl3pPr marR="0" lvl="2"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3pPr>
            <a:lvl4pPr marR="0" lvl="3"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4pPr>
            <a:lvl5pPr marR="0" lvl="4"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5pPr>
            <a:lvl6pPr marR="0" lvl="5"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6pPr>
            <a:lvl7pPr marR="0" lvl="6"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7pPr>
            <a:lvl8pPr marR="0" lvl="7"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8pPr>
            <a:lvl9pPr marR="0" lvl="8"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949325" y="903288"/>
            <a:ext cx="7707300" cy="3764100"/>
          </a:xfrm>
          <a:prstGeom prst="rect">
            <a:avLst/>
          </a:prstGeom>
          <a:noFill/>
          <a:ln>
            <a:noFill/>
          </a:ln>
        </p:spPr>
        <p:txBody>
          <a:bodyPr spcFirstLastPara="1" wrap="square" lIns="0" tIns="34275" rIns="0" bIns="34275" anchor="t" anchorCtr="0">
            <a:normAutofit/>
          </a:bodyPr>
          <a:lstStyle>
            <a:lvl1pPr marL="457200" marR="0" lvl="0" indent="-228600" algn="l" rtl="0">
              <a:spcBef>
                <a:spcPts val="300"/>
              </a:spcBef>
              <a:spcAft>
                <a:spcPts val="0"/>
              </a:spcAft>
              <a:buSzPts val="1100"/>
              <a:buNone/>
              <a:defRPr sz="1400" b="0" i="0" u="none" strike="noStrike" cap="none">
                <a:solidFill>
                  <a:schemeClr val="dk1"/>
                </a:solidFill>
                <a:latin typeface="Arial"/>
                <a:ea typeface="Arial"/>
                <a:cs typeface="Arial"/>
                <a:sym typeface="Arial"/>
              </a:defRPr>
            </a:lvl1pPr>
            <a:lvl2pPr marL="914400" marR="0" lvl="1" indent="-317500" algn="l" rtl="0">
              <a:spcBef>
                <a:spcPts val="300"/>
              </a:spcBef>
              <a:spcAft>
                <a:spcPts val="0"/>
              </a:spcAft>
              <a:buClr>
                <a:schemeClr val="lt2"/>
              </a:buClr>
              <a:buSzPts val="1400"/>
              <a:buFont typeface="Noto Sans Symbols"/>
              <a:buChar char="▪"/>
              <a:defRPr sz="1400" b="0" i="0" u="none" strike="noStrike" cap="none">
                <a:solidFill>
                  <a:srgbClr val="595959"/>
                </a:solidFill>
                <a:latin typeface="Arial"/>
                <a:ea typeface="Arial"/>
                <a:cs typeface="Arial"/>
                <a:sym typeface="Arial"/>
              </a:defRPr>
            </a:lvl2pPr>
            <a:lvl3pPr marL="1371600" marR="0" lvl="2"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3pPr>
            <a:lvl4pPr marL="1828800" marR="0" lvl="3"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4pPr>
            <a:lvl5pPr marL="2286000" marR="0" lvl="4"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688325" y="4795775"/>
            <a:ext cx="412200" cy="2715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spcAft>
                <a:spcPts val="0"/>
              </a:spcAft>
              <a:buNone/>
              <a:defRPr sz="1400" b="0" i="0" u="none" strike="noStrike" cap="none">
                <a:solidFill>
                  <a:schemeClr val="lt2"/>
                </a:solidFill>
                <a:latin typeface="Arial"/>
                <a:ea typeface="Arial"/>
                <a:cs typeface="Arial"/>
                <a:sym typeface="Arial"/>
              </a:defRPr>
            </a:lvl1pPr>
            <a:lvl2pPr marL="0" marR="0" lvl="1" indent="0" algn="l" rtl="0">
              <a:spcBef>
                <a:spcPts val="0"/>
              </a:spcBef>
              <a:spcAft>
                <a:spcPts val="0"/>
              </a:spcAft>
              <a:buNone/>
              <a:defRPr sz="1400" b="0" i="0" u="none" strike="noStrike" cap="none">
                <a:solidFill>
                  <a:schemeClr val="lt2"/>
                </a:solidFill>
                <a:latin typeface="Arial"/>
                <a:ea typeface="Arial"/>
                <a:cs typeface="Arial"/>
                <a:sym typeface="Arial"/>
              </a:defRPr>
            </a:lvl2pPr>
            <a:lvl3pPr marL="0" marR="0" lvl="2" indent="0" algn="l" rtl="0">
              <a:spcBef>
                <a:spcPts val="0"/>
              </a:spcBef>
              <a:spcAft>
                <a:spcPts val="0"/>
              </a:spcAft>
              <a:buNone/>
              <a:defRPr sz="1400" b="0" i="0" u="none" strike="noStrike" cap="none">
                <a:solidFill>
                  <a:schemeClr val="lt2"/>
                </a:solidFill>
                <a:latin typeface="Arial"/>
                <a:ea typeface="Arial"/>
                <a:cs typeface="Arial"/>
                <a:sym typeface="Arial"/>
              </a:defRPr>
            </a:lvl3pPr>
            <a:lvl4pPr marL="0" marR="0" lvl="3" indent="0" algn="l" rtl="0">
              <a:spcBef>
                <a:spcPts val="0"/>
              </a:spcBef>
              <a:spcAft>
                <a:spcPts val="0"/>
              </a:spcAft>
              <a:buNone/>
              <a:defRPr sz="1400" b="0" i="0" u="none" strike="noStrike" cap="none">
                <a:solidFill>
                  <a:schemeClr val="lt2"/>
                </a:solidFill>
                <a:latin typeface="Arial"/>
                <a:ea typeface="Arial"/>
                <a:cs typeface="Arial"/>
                <a:sym typeface="Arial"/>
              </a:defRPr>
            </a:lvl4pPr>
            <a:lvl5pPr marL="0" marR="0" lvl="4" indent="0" algn="l" rtl="0">
              <a:spcBef>
                <a:spcPts val="0"/>
              </a:spcBef>
              <a:spcAft>
                <a:spcPts val="0"/>
              </a:spcAft>
              <a:buNone/>
              <a:defRPr sz="1400" b="0" i="0" u="none" strike="noStrike" cap="none">
                <a:solidFill>
                  <a:schemeClr val="lt2"/>
                </a:solidFill>
                <a:latin typeface="Arial"/>
                <a:ea typeface="Arial"/>
                <a:cs typeface="Arial"/>
                <a:sym typeface="Arial"/>
              </a:defRPr>
            </a:lvl5pPr>
            <a:lvl6pPr marL="0" marR="0" lvl="5" indent="0" algn="l" rtl="0">
              <a:spcBef>
                <a:spcPts val="0"/>
              </a:spcBef>
              <a:spcAft>
                <a:spcPts val="0"/>
              </a:spcAft>
              <a:buNone/>
              <a:defRPr sz="1400" b="0" i="0" u="none" strike="noStrike" cap="none">
                <a:solidFill>
                  <a:schemeClr val="lt2"/>
                </a:solidFill>
                <a:latin typeface="Arial"/>
                <a:ea typeface="Arial"/>
                <a:cs typeface="Arial"/>
                <a:sym typeface="Arial"/>
              </a:defRPr>
            </a:lvl6pPr>
            <a:lvl7pPr marL="0" marR="0" lvl="6" indent="0" algn="l" rtl="0">
              <a:spcBef>
                <a:spcPts val="0"/>
              </a:spcBef>
              <a:spcAft>
                <a:spcPts val="0"/>
              </a:spcAft>
              <a:buNone/>
              <a:defRPr sz="1400" b="0" i="0" u="none" strike="noStrike" cap="none">
                <a:solidFill>
                  <a:schemeClr val="lt2"/>
                </a:solidFill>
                <a:latin typeface="Arial"/>
                <a:ea typeface="Arial"/>
                <a:cs typeface="Arial"/>
                <a:sym typeface="Arial"/>
              </a:defRPr>
            </a:lvl7pPr>
            <a:lvl8pPr marL="0" marR="0" lvl="7" indent="0" algn="l" rtl="0">
              <a:spcBef>
                <a:spcPts val="0"/>
              </a:spcBef>
              <a:spcAft>
                <a:spcPts val="0"/>
              </a:spcAft>
              <a:buNone/>
              <a:defRPr sz="1400" b="0" i="0" u="none" strike="noStrike" cap="none">
                <a:solidFill>
                  <a:schemeClr val="lt2"/>
                </a:solidFill>
                <a:latin typeface="Arial"/>
                <a:ea typeface="Arial"/>
                <a:cs typeface="Arial"/>
                <a:sym typeface="Arial"/>
              </a:defRPr>
            </a:lvl8pPr>
            <a:lvl9pPr marL="0" marR="0" lvl="8" indent="0" algn="l" rtl="0">
              <a:spcBef>
                <a:spcPts val="0"/>
              </a:spcBef>
              <a:spcAft>
                <a:spcPts val="0"/>
              </a:spcAft>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 name="Google Shape;9;p1"/>
          <p:cNvSpPr/>
          <p:nvPr/>
        </p:nvSpPr>
        <p:spPr>
          <a:xfrm>
            <a:off x="0" y="0"/>
            <a:ext cx="457200" cy="5149800"/>
          </a:xfrm>
          <a:prstGeom prst="rect">
            <a:avLst/>
          </a:prstGeom>
          <a:solidFill>
            <a:srgbClr val="8C1515"/>
          </a:solidFill>
          <a:ln w="9525" cap="flat" cmpd="sng">
            <a:solidFill>
              <a:srgbClr val="8C151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 name="Google Shape;10;p1" title="Stanford University"/>
          <p:cNvPicPr preferRelativeResize="0"/>
          <p:nvPr/>
        </p:nvPicPr>
        <p:blipFill rotWithShape="1">
          <a:blip r:embed="rId11">
            <a:alphaModFix/>
          </a:blip>
          <a:srcRect/>
          <a:stretch/>
        </p:blipFill>
        <p:spPr>
          <a:xfrm>
            <a:off x="7121526" y="4856163"/>
            <a:ext cx="1546222" cy="190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949325" y="358775"/>
            <a:ext cx="7707300" cy="489000"/>
          </a:xfrm>
          <a:prstGeom prst="rect">
            <a:avLst/>
          </a:prstGeom>
          <a:noFill/>
          <a:ln>
            <a:noFill/>
          </a:ln>
        </p:spPr>
        <p:txBody>
          <a:bodyPr spcFirstLastPara="1" wrap="square" lIns="0" tIns="34275" rIns="68575" bIns="34275" anchor="b" anchorCtr="0">
            <a:noAutofit/>
          </a:bodyPr>
          <a:lstStyle>
            <a:lvl1pPr marR="0" lvl="0"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1pPr>
            <a:lvl2pPr marR="0" lvl="1"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2pPr>
            <a:lvl3pPr marR="0" lvl="2"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3pPr>
            <a:lvl4pPr marR="0" lvl="3"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4pPr>
            <a:lvl5pPr marR="0" lvl="4"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5pPr>
            <a:lvl6pPr marR="0" lvl="5"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6pPr>
            <a:lvl7pPr marR="0" lvl="6"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7pPr>
            <a:lvl8pPr marR="0" lvl="7"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8pPr>
            <a:lvl9pPr marR="0" lvl="8" algn="l" rtl="0">
              <a:lnSpc>
                <a:spcPct val="85000"/>
              </a:lnSpc>
              <a:spcBef>
                <a:spcPts val="0"/>
              </a:spcBef>
              <a:spcAft>
                <a:spcPts val="0"/>
              </a:spcAft>
              <a:buSzPts val="1100"/>
              <a:buNone/>
              <a:defRPr sz="2400" b="0" i="0" u="none" strike="noStrike" cap="none">
                <a:solidFill>
                  <a:schemeClr val="lt2"/>
                </a:solidFill>
                <a:latin typeface="Arial"/>
                <a:ea typeface="Arial"/>
                <a:cs typeface="Arial"/>
                <a:sym typeface="Arial"/>
              </a:defRPr>
            </a:lvl9pPr>
          </a:lstStyle>
          <a:p>
            <a:endParaRPr/>
          </a:p>
        </p:txBody>
      </p:sp>
      <p:sp>
        <p:nvSpPr>
          <p:cNvPr id="58" name="Google Shape;58;p11"/>
          <p:cNvSpPr txBox="1">
            <a:spLocks noGrp="1"/>
          </p:cNvSpPr>
          <p:nvPr>
            <p:ph type="body" idx="1"/>
          </p:nvPr>
        </p:nvSpPr>
        <p:spPr>
          <a:xfrm>
            <a:off x="949325" y="903288"/>
            <a:ext cx="7707300" cy="3764100"/>
          </a:xfrm>
          <a:prstGeom prst="rect">
            <a:avLst/>
          </a:prstGeom>
          <a:noFill/>
          <a:ln>
            <a:noFill/>
          </a:ln>
        </p:spPr>
        <p:txBody>
          <a:bodyPr spcFirstLastPara="1" wrap="square" lIns="0" tIns="34275" rIns="0" bIns="34275" anchor="t" anchorCtr="0">
            <a:normAutofit/>
          </a:bodyPr>
          <a:lstStyle>
            <a:lvl1pPr marL="457200" marR="0" lvl="0" indent="-228600" algn="l" rtl="0">
              <a:spcBef>
                <a:spcPts val="300"/>
              </a:spcBef>
              <a:spcAft>
                <a:spcPts val="0"/>
              </a:spcAft>
              <a:buSzPts val="1100"/>
              <a:buNone/>
              <a:defRPr sz="1400" b="0" i="0" u="none" strike="noStrike" cap="none">
                <a:solidFill>
                  <a:schemeClr val="dk1"/>
                </a:solidFill>
                <a:latin typeface="Arial"/>
                <a:ea typeface="Arial"/>
                <a:cs typeface="Arial"/>
                <a:sym typeface="Arial"/>
              </a:defRPr>
            </a:lvl1pPr>
            <a:lvl2pPr marL="914400" marR="0" lvl="1" indent="-317500" algn="l" rtl="0">
              <a:spcBef>
                <a:spcPts val="300"/>
              </a:spcBef>
              <a:spcAft>
                <a:spcPts val="0"/>
              </a:spcAft>
              <a:buClr>
                <a:schemeClr val="lt2"/>
              </a:buClr>
              <a:buSzPts val="1400"/>
              <a:buFont typeface="Noto Sans Symbols"/>
              <a:buChar char="▪"/>
              <a:defRPr sz="1400" b="0" i="0" u="none" strike="noStrike" cap="none">
                <a:solidFill>
                  <a:srgbClr val="595959"/>
                </a:solidFill>
                <a:latin typeface="Arial"/>
                <a:ea typeface="Arial"/>
                <a:cs typeface="Arial"/>
                <a:sym typeface="Arial"/>
              </a:defRPr>
            </a:lvl2pPr>
            <a:lvl3pPr marL="1371600" marR="0" lvl="2"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3pPr>
            <a:lvl4pPr marL="1828800" marR="0" lvl="3"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4pPr>
            <a:lvl5pPr marL="2286000" marR="0" lvl="4" indent="-317500" algn="l" rtl="0">
              <a:spcBef>
                <a:spcPts val="300"/>
              </a:spcBef>
              <a:spcAft>
                <a:spcPts val="0"/>
              </a:spcAft>
              <a:buClr>
                <a:schemeClr val="lt2"/>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9" name="Google Shape;59;p11"/>
          <p:cNvSpPr txBox="1">
            <a:spLocks noGrp="1"/>
          </p:cNvSpPr>
          <p:nvPr>
            <p:ph type="sldNum" idx="12"/>
          </p:nvPr>
        </p:nvSpPr>
        <p:spPr>
          <a:xfrm>
            <a:off x="8688325" y="4795775"/>
            <a:ext cx="412200" cy="2715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spcAft>
                <a:spcPts val="0"/>
              </a:spcAft>
              <a:buNone/>
              <a:defRPr sz="1400" b="0" i="0" u="none" strike="noStrike" cap="none">
                <a:solidFill>
                  <a:schemeClr val="lt2"/>
                </a:solidFill>
                <a:latin typeface="Arial"/>
                <a:ea typeface="Arial"/>
                <a:cs typeface="Arial"/>
                <a:sym typeface="Arial"/>
              </a:defRPr>
            </a:lvl1pPr>
            <a:lvl2pPr marL="0" marR="0" lvl="1" indent="0" algn="l" rtl="0">
              <a:spcBef>
                <a:spcPts val="0"/>
              </a:spcBef>
              <a:spcAft>
                <a:spcPts val="0"/>
              </a:spcAft>
              <a:buNone/>
              <a:defRPr sz="1400" b="0" i="0" u="none" strike="noStrike" cap="none">
                <a:solidFill>
                  <a:schemeClr val="lt2"/>
                </a:solidFill>
                <a:latin typeface="Arial"/>
                <a:ea typeface="Arial"/>
                <a:cs typeface="Arial"/>
                <a:sym typeface="Arial"/>
              </a:defRPr>
            </a:lvl2pPr>
            <a:lvl3pPr marL="0" marR="0" lvl="2" indent="0" algn="l" rtl="0">
              <a:spcBef>
                <a:spcPts val="0"/>
              </a:spcBef>
              <a:spcAft>
                <a:spcPts val="0"/>
              </a:spcAft>
              <a:buNone/>
              <a:defRPr sz="1400" b="0" i="0" u="none" strike="noStrike" cap="none">
                <a:solidFill>
                  <a:schemeClr val="lt2"/>
                </a:solidFill>
                <a:latin typeface="Arial"/>
                <a:ea typeface="Arial"/>
                <a:cs typeface="Arial"/>
                <a:sym typeface="Arial"/>
              </a:defRPr>
            </a:lvl3pPr>
            <a:lvl4pPr marL="0" marR="0" lvl="3" indent="0" algn="l" rtl="0">
              <a:spcBef>
                <a:spcPts val="0"/>
              </a:spcBef>
              <a:spcAft>
                <a:spcPts val="0"/>
              </a:spcAft>
              <a:buNone/>
              <a:defRPr sz="1400" b="0" i="0" u="none" strike="noStrike" cap="none">
                <a:solidFill>
                  <a:schemeClr val="lt2"/>
                </a:solidFill>
                <a:latin typeface="Arial"/>
                <a:ea typeface="Arial"/>
                <a:cs typeface="Arial"/>
                <a:sym typeface="Arial"/>
              </a:defRPr>
            </a:lvl4pPr>
            <a:lvl5pPr marL="0" marR="0" lvl="4" indent="0" algn="l" rtl="0">
              <a:spcBef>
                <a:spcPts val="0"/>
              </a:spcBef>
              <a:spcAft>
                <a:spcPts val="0"/>
              </a:spcAft>
              <a:buNone/>
              <a:defRPr sz="1400" b="0" i="0" u="none" strike="noStrike" cap="none">
                <a:solidFill>
                  <a:schemeClr val="lt2"/>
                </a:solidFill>
                <a:latin typeface="Arial"/>
                <a:ea typeface="Arial"/>
                <a:cs typeface="Arial"/>
                <a:sym typeface="Arial"/>
              </a:defRPr>
            </a:lvl5pPr>
            <a:lvl6pPr marL="0" marR="0" lvl="5" indent="0" algn="l" rtl="0">
              <a:spcBef>
                <a:spcPts val="0"/>
              </a:spcBef>
              <a:spcAft>
                <a:spcPts val="0"/>
              </a:spcAft>
              <a:buNone/>
              <a:defRPr sz="1400" b="0" i="0" u="none" strike="noStrike" cap="none">
                <a:solidFill>
                  <a:schemeClr val="lt2"/>
                </a:solidFill>
                <a:latin typeface="Arial"/>
                <a:ea typeface="Arial"/>
                <a:cs typeface="Arial"/>
                <a:sym typeface="Arial"/>
              </a:defRPr>
            </a:lvl6pPr>
            <a:lvl7pPr marL="0" marR="0" lvl="6" indent="0" algn="l" rtl="0">
              <a:spcBef>
                <a:spcPts val="0"/>
              </a:spcBef>
              <a:spcAft>
                <a:spcPts val="0"/>
              </a:spcAft>
              <a:buNone/>
              <a:defRPr sz="1400" b="0" i="0" u="none" strike="noStrike" cap="none">
                <a:solidFill>
                  <a:schemeClr val="lt2"/>
                </a:solidFill>
                <a:latin typeface="Arial"/>
                <a:ea typeface="Arial"/>
                <a:cs typeface="Arial"/>
                <a:sym typeface="Arial"/>
              </a:defRPr>
            </a:lvl7pPr>
            <a:lvl8pPr marL="0" marR="0" lvl="7" indent="0" algn="l" rtl="0">
              <a:spcBef>
                <a:spcPts val="0"/>
              </a:spcBef>
              <a:spcAft>
                <a:spcPts val="0"/>
              </a:spcAft>
              <a:buNone/>
              <a:defRPr sz="1400" b="0" i="0" u="none" strike="noStrike" cap="none">
                <a:solidFill>
                  <a:schemeClr val="lt2"/>
                </a:solidFill>
                <a:latin typeface="Arial"/>
                <a:ea typeface="Arial"/>
                <a:cs typeface="Arial"/>
                <a:sym typeface="Arial"/>
              </a:defRPr>
            </a:lvl8pPr>
            <a:lvl9pPr marL="0" marR="0" lvl="8" indent="0" algn="l" rtl="0">
              <a:spcBef>
                <a:spcPts val="0"/>
              </a:spcBef>
              <a:spcAft>
                <a:spcPts val="0"/>
              </a:spcAft>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0" name="Google Shape;60;p11"/>
          <p:cNvSpPr/>
          <p:nvPr/>
        </p:nvSpPr>
        <p:spPr>
          <a:xfrm>
            <a:off x="0" y="0"/>
            <a:ext cx="457200" cy="5149800"/>
          </a:xfrm>
          <a:prstGeom prst="rect">
            <a:avLst/>
          </a:prstGeom>
          <a:solidFill>
            <a:srgbClr val="8C1515"/>
          </a:solidFill>
          <a:ln w="9525" cap="flat" cmpd="sng">
            <a:solidFill>
              <a:srgbClr val="8C151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1" name="Google Shape;61;p11" title="Stanford University"/>
          <p:cNvPicPr preferRelativeResize="0"/>
          <p:nvPr/>
        </p:nvPicPr>
        <p:blipFill rotWithShape="1">
          <a:blip r:embed="rId11">
            <a:alphaModFix/>
          </a:blip>
          <a:srcRect/>
          <a:stretch/>
        </p:blipFill>
        <p:spPr>
          <a:xfrm>
            <a:off x="7121526" y="4856163"/>
            <a:ext cx="1546222" cy="190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jp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ctrTitle"/>
          </p:nvPr>
        </p:nvSpPr>
        <p:spPr>
          <a:xfrm>
            <a:off x="457200" y="1654805"/>
            <a:ext cx="8229600" cy="783600"/>
          </a:xfrm>
          <a:prstGeom prst="rect">
            <a:avLst/>
          </a:prstGeom>
        </p:spPr>
        <p:txBody>
          <a:bodyPr spcFirstLastPara="1" wrap="square" lIns="0" tIns="34275" rIns="68575" bIns="34275" anchor="b" anchorCtr="0">
            <a:noAutofit/>
          </a:bodyPr>
          <a:lstStyle/>
          <a:p>
            <a:pPr marL="0" lvl="0" indent="0" algn="ctr" rtl="0">
              <a:spcBef>
                <a:spcPts val="0"/>
              </a:spcBef>
              <a:spcAft>
                <a:spcPts val="0"/>
              </a:spcAft>
              <a:buClr>
                <a:schemeClr val="dk1"/>
              </a:buClr>
              <a:buSzPts val="1100"/>
              <a:buFont typeface="Arial"/>
              <a:buNone/>
            </a:pPr>
            <a:r>
              <a:rPr lang="en" sz="2900" b="1">
                <a:latin typeface="EB Garamond"/>
                <a:ea typeface="EB Garamond"/>
                <a:cs typeface="EB Garamond"/>
                <a:sym typeface="EB Garamond"/>
              </a:rPr>
              <a:t>Addressing Recent Global Issues with Taylor Rules: </a:t>
            </a:r>
            <a:endParaRPr sz="2900" b="1">
              <a:latin typeface="EB Garamond"/>
              <a:ea typeface="EB Garamond"/>
              <a:cs typeface="EB Garamond"/>
              <a:sym typeface="EB Garamond"/>
            </a:endParaRPr>
          </a:p>
          <a:p>
            <a:pPr marL="0" lvl="0" indent="0" algn="ctr" rtl="0">
              <a:spcBef>
                <a:spcPts val="0"/>
              </a:spcBef>
              <a:spcAft>
                <a:spcPts val="0"/>
              </a:spcAft>
              <a:buClr>
                <a:schemeClr val="dk1"/>
              </a:buClr>
              <a:buSzPts val="1100"/>
              <a:buFont typeface="Arial"/>
              <a:buNone/>
            </a:pPr>
            <a:r>
              <a:rPr lang="en" sz="2900" b="1">
                <a:latin typeface="EB Garamond"/>
                <a:ea typeface="EB Garamond"/>
                <a:cs typeface="EB Garamond"/>
                <a:sym typeface="EB Garamond"/>
              </a:rPr>
              <a:t>Measuring R* and the Real Exchange Rate</a:t>
            </a:r>
            <a:endParaRPr sz="2900" b="1">
              <a:latin typeface="EB Garamond"/>
              <a:ea typeface="EB Garamond"/>
              <a:cs typeface="EB Garamond"/>
              <a:sym typeface="EB Garamond"/>
            </a:endParaRPr>
          </a:p>
        </p:txBody>
      </p:sp>
      <p:sp>
        <p:nvSpPr>
          <p:cNvPr id="112" name="Google Shape;112;p21"/>
          <p:cNvSpPr txBox="1">
            <a:spLocks noGrp="1"/>
          </p:cNvSpPr>
          <p:nvPr>
            <p:ph type="body" idx="1"/>
          </p:nvPr>
        </p:nvSpPr>
        <p:spPr>
          <a:xfrm>
            <a:off x="1542300" y="2618325"/>
            <a:ext cx="6059400" cy="1762800"/>
          </a:xfrm>
          <a:prstGeom prst="rect">
            <a:avLst/>
          </a:prstGeom>
        </p:spPr>
        <p:txBody>
          <a:bodyPr spcFirstLastPara="1" wrap="square" lIns="0" tIns="34275" rIns="0" bIns="34275" anchor="ctr" anchorCtr="1">
            <a:noAutofit/>
          </a:bodyPr>
          <a:lstStyle/>
          <a:p>
            <a:pPr marL="0" lvl="0" indent="0" algn="ctr" rtl="0">
              <a:spcBef>
                <a:spcPts val="400"/>
              </a:spcBef>
              <a:spcAft>
                <a:spcPts val="0"/>
              </a:spcAft>
              <a:buNone/>
            </a:pPr>
            <a:r>
              <a:rPr lang="en">
                <a:solidFill>
                  <a:schemeClr val="lt2"/>
                </a:solidFill>
                <a:latin typeface="EB Garamond"/>
                <a:ea typeface="EB Garamond"/>
                <a:cs typeface="EB Garamond"/>
                <a:sym typeface="EB Garamond"/>
              </a:rPr>
              <a:t>George Dimopoulos, Evian Jiang, Rhea Kale, </a:t>
            </a:r>
            <a:endParaRPr>
              <a:solidFill>
                <a:schemeClr val="lt2"/>
              </a:solidFill>
              <a:latin typeface="EB Garamond"/>
              <a:ea typeface="EB Garamond"/>
              <a:cs typeface="EB Garamond"/>
              <a:sym typeface="EB Garamond"/>
            </a:endParaRPr>
          </a:p>
          <a:p>
            <a:pPr marL="0" lvl="0" indent="0" algn="ctr" rtl="0">
              <a:spcBef>
                <a:spcPts val="400"/>
              </a:spcBef>
              <a:spcAft>
                <a:spcPts val="0"/>
              </a:spcAft>
              <a:buNone/>
            </a:pPr>
            <a:r>
              <a:rPr lang="en">
                <a:solidFill>
                  <a:schemeClr val="lt2"/>
                </a:solidFill>
                <a:latin typeface="EB Garamond"/>
                <a:ea typeface="EB Garamond"/>
                <a:cs typeface="EB Garamond"/>
                <a:sym typeface="EB Garamond"/>
              </a:rPr>
              <a:t>Melissa Khasbagan, Conner Maurer</a:t>
            </a:r>
            <a:endParaRPr>
              <a:solidFill>
                <a:schemeClr val="lt2"/>
              </a:solidFill>
              <a:latin typeface="EB Garamond"/>
              <a:ea typeface="EB Garamond"/>
              <a:cs typeface="EB Garamond"/>
              <a:sym typeface="EB Garamond"/>
            </a:endParaRPr>
          </a:p>
          <a:p>
            <a:pPr marL="0" lvl="0" indent="0" algn="ctr" rtl="0">
              <a:spcBef>
                <a:spcPts val="400"/>
              </a:spcBef>
              <a:spcAft>
                <a:spcPts val="0"/>
              </a:spcAft>
              <a:buNone/>
            </a:pPr>
            <a:endParaRPr>
              <a:latin typeface="EB Garamond"/>
              <a:ea typeface="EB Garamond"/>
              <a:cs typeface="EB Garamond"/>
              <a:sym typeface="EB Garamond"/>
            </a:endParaRPr>
          </a:p>
          <a:p>
            <a:pPr marL="0" lvl="0" indent="0" algn="ctr" rtl="0">
              <a:spcBef>
                <a:spcPts val="400"/>
              </a:spcBef>
              <a:spcAft>
                <a:spcPts val="0"/>
              </a:spcAft>
              <a:buNone/>
            </a:pPr>
            <a:r>
              <a:rPr lang="en">
                <a:latin typeface="EB Garamond"/>
                <a:ea typeface="EB Garamond"/>
                <a:cs typeface="EB Garamond"/>
                <a:sym typeface="EB Garamond"/>
              </a:rPr>
              <a:t>ECON 101</a:t>
            </a:r>
            <a:endParaRPr>
              <a:latin typeface="EB Garamond"/>
              <a:ea typeface="EB Garamond"/>
              <a:cs typeface="EB Garamond"/>
              <a:sym typeface="EB Garamond"/>
            </a:endParaRPr>
          </a:p>
          <a:p>
            <a:pPr marL="0" lvl="0" indent="0" algn="ctr" rtl="0">
              <a:spcBef>
                <a:spcPts val="400"/>
              </a:spcBef>
              <a:spcAft>
                <a:spcPts val="0"/>
              </a:spcAft>
              <a:buNone/>
            </a:pPr>
            <a:r>
              <a:rPr lang="en">
                <a:latin typeface="EB Garamond"/>
                <a:ea typeface="EB Garamond"/>
                <a:cs typeface="EB Garamond"/>
                <a:sym typeface="EB Garamond"/>
              </a:rPr>
              <a:t>June 2024</a:t>
            </a:r>
            <a:endParaRPr>
              <a:latin typeface="EB Garamond"/>
              <a:ea typeface="EB Garamond"/>
              <a:cs typeface="EB Garamond"/>
              <a:sym typeface="EB Garamond"/>
            </a:endParaRPr>
          </a:p>
        </p:txBody>
      </p:sp>
      <p:sp>
        <p:nvSpPr>
          <p:cNvPr id="113" name="Google Shape;113;p21"/>
          <p:cNvSpPr txBox="1">
            <a:spLocks noGrp="1"/>
          </p:cNvSpPr>
          <p:nvPr>
            <p:ph type="subTitle" idx="2"/>
          </p:nvPr>
        </p:nvSpPr>
        <p:spPr>
          <a:xfrm>
            <a:off x="457200" y="1115591"/>
            <a:ext cx="8229600" cy="462000"/>
          </a:xfrm>
          <a:prstGeom prst="rect">
            <a:avLst/>
          </a:prstGeom>
        </p:spPr>
        <p:txBody>
          <a:bodyPr spcFirstLastPara="1" wrap="square" lIns="0" tIns="34275" rIns="0" bIns="34275" anchor="t" anchorCtr="0">
            <a:noAutofit/>
          </a:bodyPr>
          <a:lstStyle/>
          <a:p>
            <a:pPr marL="0" lvl="0" indent="0" algn="ctr" rtl="0">
              <a:spcBef>
                <a:spcPts val="400"/>
              </a:spcBef>
              <a:spcAft>
                <a:spcPts val="0"/>
              </a:spcAft>
              <a:buNone/>
            </a:pPr>
            <a:r>
              <a:rPr lang="en">
                <a:latin typeface="EB Garamond"/>
                <a:ea typeface="EB Garamond"/>
                <a:cs typeface="EB Garamond"/>
                <a:sym typeface="EB Garamond"/>
              </a:rPr>
              <a:t>international sector</a:t>
            </a:r>
            <a:endParaRPr>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body" idx="1"/>
          </p:nvPr>
        </p:nvSpPr>
        <p:spPr>
          <a:xfrm>
            <a:off x="4632575" y="1219650"/>
            <a:ext cx="3542400" cy="1675500"/>
          </a:xfrm>
          <a:prstGeom prst="rect">
            <a:avLst/>
          </a:prstGeom>
        </p:spPr>
        <p:txBody>
          <a:bodyPr spcFirstLastPara="1" wrap="square" lIns="0" tIns="34275" rIns="0" bIns="34275" anchor="t" anchorCtr="0">
            <a:normAutofit fontScale="85000" lnSpcReduction="20000"/>
          </a:bodyPr>
          <a:lstStyle/>
          <a:p>
            <a:pPr marL="0" lvl="0" indent="0" algn="l" rtl="0">
              <a:lnSpc>
                <a:spcPct val="115000"/>
              </a:lnSpc>
              <a:spcBef>
                <a:spcPts val="0"/>
              </a:spcBef>
              <a:spcAft>
                <a:spcPts val="0"/>
              </a:spcAft>
              <a:buNone/>
            </a:pPr>
            <a:r>
              <a:rPr lang="en" sz="1800">
                <a:solidFill>
                  <a:srgbClr val="000000"/>
                </a:solidFill>
                <a:highlight>
                  <a:srgbClr val="FFFFFF"/>
                </a:highlight>
                <a:latin typeface="EB Garamond"/>
                <a:ea typeface="EB Garamond"/>
                <a:cs typeface="EB Garamond"/>
                <a:sym typeface="EB Garamond"/>
              </a:rPr>
              <a:t>Where:</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b="1">
                <a:solidFill>
                  <a:srgbClr val="000000"/>
                </a:solidFill>
                <a:highlight>
                  <a:srgbClr val="FFFFFF"/>
                </a:highlight>
                <a:latin typeface="EB Garamond"/>
                <a:ea typeface="EB Garamond"/>
                <a:cs typeface="EB Garamond"/>
                <a:sym typeface="EB Garamond"/>
              </a:rPr>
              <a:t>R*</a:t>
            </a:r>
            <a:r>
              <a:rPr lang="en" sz="1800">
                <a:solidFill>
                  <a:srgbClr val="000000"/>
                </a:solidFill>
                <a:highlight>
                  <a:srgbClr val="FFFFFF"/>
                </a:highlight>
                <a:latin typeface="EB Garamond"/>
                <a:ea typeface="EB Garamond"/>
                <a:cs typeface="EB Garamond"/>
                <a:sym typeface="EB Garamond"/>
              </a:rPr>
              <a:t> = equilibrium level of real interest rate</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a:solidFill>
                  <a:srgbClr val="000000"/>
                </a:solidFill>
                <a:highlight>
                  <a:srgbClr val="FFFFFF"/>
                </a:highlight>
                <a:latin typeface="EB Garamond"/>
                <a:ea typeface="EB Garamond"/>
                <a:cs typeface="EB Garamond"/>
                <a:sym typeface="EB Garamond"/>
              </a:rPr>
              <a:t>𝓜= Intercept</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i="1">
                <a:solidFill>
                  <a:srgbClr val="000000"/>
                </a:solidFill>
                <a:highlight>
                  <a:srgbClr val="FFFFFF"/>
                </a:highlight>
                <a:latin typeface="EB Garamond"/>
                <a:ea typeface="EB Garamond"/>
                <a:cs typeface="EB Garamond"/>
                <a:sym typeface="EB Garamond"/>
              </a:rPr>
              <a:t>ɸ</a:t>
            </a:r>
            <a:r>
              <a:rPr lang="en" sz="1800">
                <a:solidFill>
                  <a:srgbClr val="000000"/>
                </a:solidFill>
                <a:highlight>
                  <a:srgbClr val="FFFFFF"/>
                </a:highlight>
                <a:latin typeface="EB Garamond"/>
                <a:ea typeface="EB Garamond"/>
                <a:cs typeface="EB Garamond"/>
                <a:sym typeface="EB Garamond"/>
              </a:rPr>
              <a:t> = Inflation Coefficient - 1</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a:solidFill>
                  <a:srgbClr val="000000"/>
                </a:solidFill>
                <a:highlight>
                  <a:srgbClr val="FFFFFF"/>
                </a:highlight>
                <a:latin typeface="EB Garamond"/>
                <a:ea typeface="EB Garamond"/>
                <a:cs typeface="EB Garamond"/>
                <a:sym typeface="EB Garamond"/>
              </a:rPr>
              <a:t>𝝅 = target inflation (2%)</a:t>
            </a:r>
            <a:endParaRPr sz="1800">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sp>
        <p:nvSpPr>
          <p:cNvPr id="225" name="Google Shape;225;p31"/>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Methodology: U.S.</a:t>
            </a:r>
            <a:endParaRPr sz="3200" b="1">
              <a:latin typeface="EB Garamond"/>
              <a:ea typeface="EB Garamond"/>
              <a:cs typeface="EB Garamond"/>
              <a:sym typeface="EB Garamond"/>
            </a:endParaRPr>
          </a:p>
        </p:txBody>
      </p:sp>
      <p:pic>
        <p:nvPicPr>
          <p:cNvPr id="226" name="Google Shape;226;p31"/>
          <p:cNvPicPr preferRelativeResize="0"/>
          <p:nvPr/>
        </p:nvPicPr>
        <p:blipFill rotWithShape="1">
          <a:blip r:embed="rId3">
            <a:alphaModFix/>
          </a:blip>
          <a:srcRect l="9684" r="28315"/>
          <a:stretch/>
        </p:blipFill>
        <p:spPr>
          <a:xfrm>
            <a:off x="1696000" y="1452888"/>
            <a:ext cx="1647643" cy="609625"/>
          </a:xfrm>
          <a:prstGeom prst="rect">
            <a:avLst/>
          </a:prstGeom>
          <a:noFill/>
          <a:ln>
            <a:noFill/>
          </a:ln>
        </p:spPr>
      </p:pic>
      <p:sp>
        <p:nvSpPr>
          <p:cNvPr id="227" name="Google Shape;227;p31"/>
          <p:cNvSpPr txBox="1">
            <a:spLocks noGrp="1"/>
          </p:cNvSpPr>
          <p:nvPr>
            <p:ph type="body" idx="1"/>
          </p:nvPr>
        </p:nvSpPr>
        <p:spPr>
          <a:xfrm>
            <a:off x="1151000" y="2667750"/>
            <a:ext cx="3231000" cy="609600"/>
          </a:xfrm>
          <a:prstGeom prst="rect">
            <a:avLst/>
          </a:prstGeom>
        </p:spPr>
        <p:txBody>
          <a:bodyPr spcFirstLastPara="1" wrap="square" lIns="0" tIns="34275" rIns="0" bIns="34275" anchor="t" anchorCtr="0">
            <a:normAutofit fontScale="70000" lnSpcReduction="20000"/>
          </a:bodyPr>
          <a:lstStyle/>
          <a:p>
            <a:pPr marL="0" lvl="0" indent="0" algn="l" rtl="0">
              <a:lnSpc>
                <a:spcPct val="115000"/>
              </a:lnSpc>
              <a:spcBef>
                <a:spcPts val="0"/>
              </a:spcBef>
              <a:spcAft>
                <a:spcPts val="0"/>
              </a:spcAft>
              <a:buNone/>
            </a:pPr>
            <a:r>
              <a:rPr lang="en" sz="2300" b="1">
                <a:solidFill>
                  <a:srgbClr val="000000"/>
                </a:solidFill>
                <a:highlight>
                  <a:srgbClr val="FFFFFF"/>
                </a:highlight>
                <a:latin typeface="EB Garamond"/>
                <a:ea typeface="EB Garamond"/>
                <a:cs typeface="EB Garamond"/>
                <a:sym typeface="EB Garamond"/>
              </a:rPr>
              <a:t>Non-Inertial Regression</a:t>
            </a:r>
            <a:endParaRPr sz="2300" b="1">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sp>
        <p:nvSpPr>
          <p:cNvPr id="228" name="Google Shape;228;p31"/>
          <p:cNvSpPr txBox="1">
            <a:spLocks noGrp="1"/>
          </p:cNvSpPr>
          <p:nvPr>
            <p:ph type="body" idx="1"/>
          </p:nvPr>
        </p:nvSpPr>
        <p:spPr>
          <a:xfrm>
            <a:off x="1151000" y="3524100"/>
            <a:ext cx="3231000" cy="609600"/>
          </a:xfrm>
          <a:prstGeom prst="rect">
            <a:avLst/>
          </a:prstGeom>
        </p:spPr>
        <p:txBody>
          <a:bodyPr spcFirstLastPara="1" wrap="square" lIns="0" tIns="34275" rIns="0" bIns="34275" anchor="t" anchorCtr="0">
            <a:normAutofit fontScale="70000" lnSpcReduction="20000"/>
          </a:bodyPr>
          <a:lstStyle/>
          <a:p>
            <a:pPr marL="0" lvl="0" indent="0" algn="l" rtl="0">
              <a:lnSpc>
                <a:spcPct val="115000"/>
              </a:lnSpc>
              <a:spcBef>
                <a:spcPts val="0"/>
              </a:spcBef>
              <a:spcAft>
                <a:spcPts val="0"/>
              </a:spcAft>
              <a:buNone/>
            </a:pPr>
            <a:r>
              <a:rPr lang="en" sz="2300" b="1">
                <a:solidFill>
                  <a:srgbClr val="000000"/>
                </a:solidFill>
                <a:highlight>
                  <a:srgbClr val="FFFFFF"/>
                </a:highlight>
                <a:latin typeface="EB Garamond"/>
                <a:ea typeface="EB Garamond"/>
                <a:cs typeface="EB Garamond"/>
                <a:sym typeface="EB Garamond"/>
              </a:rPr>
              <a:t>Inertial Regression</a:t>
            </a:r>
            <a:endParaRPr sz="2300" b="1">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pic>
        <p:nvPicPr>
          <p:cNvPr id="229" name="Google Shape;229;p31"/>
          <p:cNvPicPr preferRelativeResize="0"/>
          <p:nvPr/>
        </p:nvPicPr>
        <p:blipFill>
          <a:blip r:embed="rId4">
            <a:alphaModFix/>
          </a:blip>
          <a:stretch>
            <a:fillRect/>
          </a:stretch>
        </p:blipFill>
        <p:spPr>
          <a:xfrm>
            <a:off x="1321300" y="3065450"/>
            <a:ext cx="6390457" cy="421850"/>
          </a:xfrm>
          <a:prstGeom prst="rect">
            <a:avLst/>
          </a:prstGeom>
          <a:noFill/>
          <a:ln>
            <a:noFill/>
          </a:ln>
        </p:spPr>
      </p:pic>
      <p:pic>
        <p:nvPicPr>
          <p:cNvPr id="230" name="Google Shape;230;p31"/>
          <p:cNvPicPr preferRelativeResize="0"/>
          <p:nvPr/>
        </p:nvPicPr>
        <p:blipFill>
          <a:blip r:embed="rId5">
            <a:alphaModFix/>
          </a:blip>
          <a:stretch>
            <a:fillRect/>
          </a:stretch>
        </p:blipFill>
        <p:spPr>
          <a:xfrm>
            <a:off x="1321300" y="3997300"/>
            <a:ext cx="7591750" cy="26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body" idx="1"/>
          </p:nvPr>
        </p:nvSpPr>
        <p:spPr>
          <a:xfrm>
            <a:off x="4634950" y="992250"/>
            <a:ext cx="3076800" cy="1675500"/>
          </a:xfrm>
          <a:prstGeom prst="rect">
            <a:avLst/>
          </a:prstGeom>
        </p:spPr>
        <p:txBody>
          <a:bodyPr spcFirstLastPara="1" wrap="square" lIns="0" tIns="34275" rIns="0" bIns="34275" anchor="t" anchorCtr="0">
            <a:normAutofit fontScale="85000" lnSpcReduction="20000"/>
          </a:bodyPr>
          <a:lstStyle/>
          <a:p>
            <a:pPr marL="0" lvl="0" indent="0" algn="l" rtl="0">
              <a:lnSpc>
                <a:spcPct val="115000"/>
              </a:lnSpc>
              <a:spcBef>
                <a:spcPts val="0"/>
              </a:spcBef>
              <a:spcAft>
                <a:spcPts val="0"/>
              </a:spcAft>
              <a:buNone/>
            </a:pPr>
            <a:r>
              <a:rPr lang="en" sz="1800">
                <a:solidFill>
                  <a:srgbClr val="000000"/>
                </a:solidFill>
                <a:highlight>
                  <a:srgbClr val="FFFFFF"/>
                </a:highlight>
                <a:latin typeface="EB Garamond"/>
                <a:ea typeface="EB Garamond"/>
                <a:cs typeface="EB Garamond"/>
                <a:sym typeface="EB Garamond"/>
              </a:rPr>
              <a:t>Where:</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b="1">
                <a:solidFill>
                  <a:srgbClr val="000000"/>
                </a:solidFill>
                <a:highlight>
                  <a:srgbClr val="FFFFFF"/>
                </a:highlight>
                <a:latin typeface="EB Garamond"/>
                <a:ea typeface="EB Garamond"/>
                <a:cs typeface="EB Garamond"/>
                <a:sym typeface="EB Garamond"/>
              </a:rPr>
              <a:t>R* </a:t>
            </a:r>
            <a:r>
              <a:rPr lang="en" sz="1800">
                <a:solidFill>
                  <a:srgbClr val="000000"/>
                </a:solidFill>
                <a:highlight>
                  <a:srgbClr val="FFFFFF"/>
                </a:highlight>
                <a:latin typeface="EB Garamond"/>
                <a:ea typeface="EB Garamond"/>
                <a:cs typeface="EB Garamond"/>
                <a:sym typeface="EB Garamond"/>
              </a:rPr>
              <a:t>= equilibrium real interest rate</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a:solidFill>
                  <a:srgbClr val="000000"/>
                </a:solidFill>
                <a:highlight>
                  <a:srgbClr val="FFFFFF"/>
                </a:highlight>
                <a:latin typeface="EB Garamond"/>
                <a:ea typeface="EB Garamond"/>
                <a:cs typeface="EB Garamond"/>
                <a:sym typeface="EB Garamond"/>
              </a:rPr>
              <a:t>𝓜= Intercept</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i="1">
                <a:solidFill>
                  <a:srgbClr val="000000"/>
                </a:solidFill>
                <a:highlight>
                  <a:srgbClr val="FFFFFF"/>
                </a:highlight>
                <a:latin typeface="EB Garamond"/>
                <a:ea typeface="EB Garamond"/>
                <a:cs typeface="EB Garamond"/>
                <a:sym typeface="EB Garamond"/>
              </a:rPr>
              <a:t>ɸ</a:t>
            </a:r>
            <a:r>
              <a:rPr lang="en" sz="1800">
                <a:solidFill>
                  <a:srgbClr val="000000"/>
                </a:solidFill>
                <a:highlight>
                  <a:srgbClr val="FFFFFF"/>
                </a:highlight>
                <a:latin typeface="EB Garamond"/>
                <a:ea typeface="EB Garamond"/>
                <a:cs typeface="EB Garamond"/>
                <a:sym typeface="EB Garamond"/>
              </a:rPr>
              <a:t> = Inflation Intercept - 1</a:t>
            </a:r>
            <a:endParaRPr sz="1800">
              <a:solidFill>
                <a:srgbClr val="000000"/>
              </a:solidFill>
              <a:highlight>
                <a:srgbClr val="FFFFFF"/>
              </a:highlight>
              <a:latin typeface="EB Garamond"/>
              <a:ea typeface="EB Garamond"/>
              <a:cs typeface="EB Garamond"/>
              <a:sym typeface="EB Garamond"/>
            </a:endParaRPr>
          </a:p>
          <a:p>
            <a:pPr marL="457200" lvl="0" indent="-325755" algn="l" rtl="0">
              <a:lnSpc>
                <a:spcPct val="115000"/>
              </a:lnSpc>
              <a:spcBef>
                <a:spcPts val="0"/>
              </a:spcBef>
              <a:spcAft>
                <a:spcPts val="0"/>
              </a:spcAft>
              <a:buClr>
                <a:srgbClr val="000000"/>
              </a:buClr>
              <a:buSzPct val="100000"/>
              <a:buFont typeface="EB Garamond"/>
              <a:buChar char="●"/>
            </a:pPr>
            <a:r>
              <a:rPr lang="en" sz="1800">
                <a:solidFill>
                  <a:srgbClr val="000000"/>
                </a:solidFill>
                <a:highlight>
                  <a:srgbClr val="FFFFFF"/>
                </a:highlight>
                <a:latin typeface="EB Garamond"/>
                <a:ea typeface="EB Garamond"/>
                <a:cs typeface="EB Garamond"/>
                <a:sym typeface="EB Garamond"/>
              </a:rPr>
              <a:t>𝝅 = target inflation (2%)</a:t>
            </a:r>
            <a:endParaRPr sz="1800">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sp>
        <p:nvSpPr>
          <p:cNvPr id="236" name="Google Shape;236;p32"/>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Methodology: International</a:t>
            </a:r>
            <a:endParaRPr sz="3200" b="1">
              <a:latin typeface="EB Garamond"/>
              <a:ea typeface="EB Garamond"/>
              <a:cs typeface="EB Garamond"/>
              <a:sym typeface="EB Garamond"/>
            </a:endParaRPr>
          </a:p>
        </p:txBody>
      </p:sp>
      <p:pic>
        <p:nvPicPr>
          <p:cNvPr id="237" name="Google Shape;237;p32"/>
          <p:cNvPicPr preferRelativeResize="0"/>
          <p:nvPr/>
        </p:nvPicPr>
        <p:blipFill rotWithShape="1">
          <a:blip r:embed="rId3">
            <a:alphaModFix/>
          </a:blip>
          <a:srcRect l="9684" r="28315"/>
          <a:stretch/>
        </p:blipFill>
        <p:spPr>
          <a:xfrm>
            <a:off x="1698375" y="1225488"/>
            <a:ext cx="1647643" cy="609625"/>
          </a:xfrm>
          <a:prstGeom prst="rect">
            <a:avLst/>
          </a:prstGeom>
          <a:noFill/>
          <a:ln>
            <a:noFill/>
          </a:ln>
        </p:spPr>
      </p:pic>
      <p:sp>
        <p:nvSpPr>
          <p:cNvPr id="238" name="Google Shape;238;p32"/>
          <p:cNvSpPr txBox="1">
            <a:spLocks noGrp="1"/>
          </p:cNvSpPr>
          <p:nvPr>
            <p:ph type="body" idx="1"/>
          </p:nvPr>
        </p:nvSpPr>
        <p:spPr>
          <a:xfrm>
            <a:off x="1097650" y="2394625"/>
            <a:ext cx="4261200" cy="609600"/>
          </a:xfrm>
          <a:prstGeom prst="rect">
            <a:avLst/>
          </a:prstGeom>
        </p:spPr>
        <p:txBody>
          <a:bodyPr spcFirstLastPara="1" wrap="square" lIns="0" tIns="34275" rIns="0" bIns="34275" anchor="t" anchorCtr="0">
            <a:normAutofit fontScale="70000" lnSpcReduction="20000"/>
          </a:bodyPr>
          <a:lstStyle/>
          <a:p>
            <a:pPr marL="0" lvl="0" indent="0" algn="l" rtl="0">
              <a:lnSpc>
                <a:spcPct val="115000"/>
              </a:lnSpc>
              <a:spcBef>
                <a:spcPts val="0"/>
              </a:spcBef>
              <a:spcAft>
                <a:spcPts val="0"/>
              </a:spcAft>
              <a:buNone/>
            </a:pPr>
            <a:r>
              <a:rPr lang="en" sz="2300" b="1">
                <a:solidFill>
                  <a:srgbClr val="000000"/>
                </a:solidFill>
                <a:highlight>
                  <a:srgbClr val="FFFFFF"/>
                </a:highlight>
                <a:latin typeface="EB Garamond"/>
                <a:ea typeface="EB Garamond"/>
                <a:cs typeface="EB Garamond"/>
                <a:sym typeface="EB Garamond"/>
              </a:rPr>
              <a:t>Non-Inertial International Regressions</a:t>
            </a:r>
            <a:endParaRPr sz="2300" b="1">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sp>
        <p:nvSpPr>
          <p:cNvPr id="239" name="Google Shape;239;p32"/>
          <p:cNvSpPr txBox="1">
            <a:spLocks noGrp="1"/>
          </p:cNvSpPr>
          <p:nvPr>
            <p:ph type="body" idx="1"/>
          </p:nvPr>
        </p:nvSpPr>
        <p:spPr>
          <a:xfrm>
            <a:off x="1097650" y="3250975"/>
            <a:ext cx="3231000" cy="609600"/>
          </a:xfrm>
          <a:prstGeom prst="rect">
            <a:avLst/>
          </a:prstGeom>
        </p:spPr>
        <p:txBody>
          <a:bodyPr spcFirstLastPara="1" wrap="square" lIns="0" tIns="34275" rIns="0" bIns="34275" anchor="t" anchorCtr="0">
            <a:normAutofit fontScale="70000" lnSpcReduction="20000"/>
          </a:bodyPr>
          <a:lstStyle/>
          <a:p>
            <a:pPr marL="0" lvl="0" indent="0" algn="l" rtl="0">
              <a:lnSpc>
                <a:spcPct val="115000"/>
              </a:lnSpc>
              <a:spcBef>
                <a:spcPts val="0"/>
              </a:spcBef>
              <a:spcAft>
                <a:spcPts val="0"/>
              </a:spcAft>
              <a:buNone/>
            </a:pPr>
            <a:r>
              <a:rPr lang="en" sz="2300" b="1">
                <a:solidFill>
                  <a:srgbClr val="000000"/>
                </a:solidFill>
                <a:highlight>
                  <a:srgbClr val="FFFFFF"/>
                </a:highlight>
                <a:latin typeface="EB Garamond"/>
                <a:ea typeface="EB Garamond"/>
                <a:cs typeface="EB Garamond"/>
                <a:sym typeface="EB Garamond"/>
              </a:rPr>
              <a:t>Inertial International Regression</a:t>
            </a:r>
            <a:endParaRPr sz="2300" b="1">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a:p>
            <a:pPr marL="0" lvl="0" indent="0" algn="l" rtl="0">
              <a:lnSpc>
                <a:spcPct val="115000"/>
              </a:lnSpc>
              <a:spcBef>
                <a:spcPts val="0"/>
              </a:spcBef>
              <a:spcAft>
                <a:spcPts val="0"/>
              </a:spcAft>
              <a:buNone/>
            </a:pPr>
            <a:endParaRPr sz="1000">
              <a:solidFill>
                <a:srgbClr val="000000"/>
              </a:solidFill>
              <a:highlight>
                <a:srgbClr val="FFFFFF"/>
              </a:highlight>
            </a:endParaRPr>
          </a:p>
        </p:txBody>
      </p:sp>
      <p:pic>
        <p:nvPicPr>
          <p:cNvPr id="240" name="Google Shape;240;p32"/>
          <p:cNvPicPr preferRelativeResize="0"/>
          <p:nvPr/>
        </p:nvPicPr>
        <p:blipFill>
          <a:blip r:embed="rId4">
            <a:alphaModFix/>
          </a:blip>
          <a:stretch>
            <a:fillRect/>
          </a:stretch>
        </p:blipFill>
        <p:spPr>
          <a:xfrm>
            <a:off x="1097650" y="3711200"/>
            <a:ext cx="7707899" cy="363655"/>
          </a:xfrm>
          <a:prstGeom prst="rect">
            <a:avLst/>
          </a:prstGeom>
          <a:noFill/>
          <a:ln>
            <a:noFill/>
          </a:ln>
        </p:spPr>
      </p:pic>
      <p:pic>
        <p:nvPicPr>
          <p:cNvPr id="241" name="Google Shape;241;p32"/>
          <p:cNvPicPr preferRelativeResize="0"/>
          <p:nvPr/>
        </p:nvPicPr>
        <p:blipFill>
          <a:blip r:embed="rId5">
            <a:alphaModFix/>
          </a:blip>
          <a:stretch>
            <a:fillRect/>
          </a:stretch>
        </p:blipFill>
        <p:spPr>
          <a:xfrm>
            <a:off x="1269867" y="2715313"/>
            <a:ext cx="7638158" cy="48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US Results: Simple Regression</a:t>
            </a:r>
            <a:endParaRPr sz="3200" b="1">
              <a:latin typeface="EB Garamond"/>
              <a:ea typeface="EB Garamond"/>
              <a:cs typeface="EB Garamond"/>
              <a:sym typeface="EB Garamond"/>
            </a:endParaRPr>
          </a:p>
        </p:txBody>
      </p:sp>
      <p:pic>
        <p:nvPicPr>
          <p:cNvPr id="247" name="Google Shape;247;p33"/>
          <p:cNvPicPr preferRelativeResize="0"/>
          <p:nvPr/>
        </p:nvPicPr>
        <p:blipFill>
          <a:blip r:embed="rId3">
            <a:alphaModFix/>
          </a:blip>
          <a:stretch>
            <a:fillRect/>
          </a:stretch>
        </p:blipFill>
        <p:spPr>
          <a:xfrm>
            <a:off x="948775" y="1245825"/>
            <a:ext cx="5361584" cy="3216950"/>
          </a:xfrm>
          <a:prstGeom prst="rect">
            <a:avLst/>
          </a:prstGeom>
          <a:noFill/>
          <a:ln>
            <a:noFill/>
          </a:ln>
        </p:spPr>
      </p:pic>
      <p:pic>
        <p:nvPicPr>
          <p:cNvPr id="248" name="Google Shape;248;p33"/>
          <p:cNvPicPr preferRelativeResize="0"/>
          <p:nvPr/>
        </p:nvPicPr>
        <p:blipFill>
          <a:blip r:embed="rId4">
            <a:alphaModFix/>
          </a:blip>
          <a:stretch>
            <a:fillRect/>
          </a:stretch>
        </p:blipFill>
        <p:spPr>
          <a:xfrm>
            <a:off x="6310357" y="2171611"/>
            <a:ext cx="2528793" cy="136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endParaRPr/>
          </a:p>
        </p:txBody>
      </p:sp>
      <p:sp>
        <p:nvSpPr>
          <p:cNvPr id="254" name="Google Shape;254;p34"/>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pic>
        <p:nvPicPr>
          <p:cNvPr id="255" name="Google Shape;255;p34"/>
          <p:cNvPicPr preferRelativeResize="0"/>
          <p:nvPr/>
        </p:nvPicPr>
        <p:blipFill>
          <a:blip r:embed="rId3">
            <a:alphaModFix/>
          </a:blip>
          <a:stretch>
            <a:fillRect/>
          </a:stretch>
        </p:blipFill>
        <p:spPr>
          <a:xfrm>
            <a:off x="1149599" y="606050"/>
            <a:ext cx="7313152" cy="4388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endParaRPr/>
          </a:p>
        </p:txBody>
      </p:sp>
      <p:sp>
        <p:nvSpPr>
          <p:cNvPr id="261" name="Google Shape;261;p35"/>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pic>
        <p:nvPicPr>
          <p:cNvPr id="262" name="Google Shape;262;p35"/>
          <p:cNvPicPr preferRelativeResize="0"/>
          <p:nvPr/>
        </p:nvPicPr>
        <p:blipFill>
          <a:blip r:embed="rId3">
            <a:alphaModFix/>
          </a:blip>
          <a:stretch>
            <a:fillRect/>
          </a:stretch>
        </p:blipFill>
        <p:spPr>
          <a:xfrm>
            <a:off x="1208801" y="353125"/>
            <a:ext cx="4309100" cy="4437251"/>
          </a:xfrm>
          <a:prstGeom prst="rect">
            <a:avLst/>
          </a:prstGeom>
          <a:noFill/>
          <a:ln>
            <a:noFill/>
          </a:ln>
        </p:spPr>
      </p:pic>
      <p:pic>
        <p:nvPicPr>
          <p:cNvPr id="263" name="Google Shape;263;p35"/>
          <p:cNvPicPr preferRelativeResize="0"/>
          <p:nvPr/>
        </p:nvPicPr>
        <p:blipFill>
          <a:blip r:embed="rId4">
            <a:alphaModFix/>
          </a:blip>
          <a:stretch>
            <a:fillRect/>
          </a:stretch>
        </p:blipFill>
        <p:spPr>
          <a:xfrm>
            <a:off x="5577325" y="1481657"/>
            <a:ext cx="3412000" cy="2180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Clr>
                <a:schemeClr val="dk1"/>
              </a:buClr>
              <a:buSzPts val="1100"/>
              <a:buFont typeface="Arial"/>
              <a:buNone/>
            </a:pPr>
            <a:r>
              <a:rPr lang="en" sz="3200" b="1">
                <a:latin typeface="EB Garamond"/>
                <a:ea typeface="EB Garamond"/>
                <a:cs typeface="EB Garamond"/>
                <a:sym typeface="EB Garamond"/>
              </a:rPr>
              <a:t>US Results: Inertial Regression</a:t>
            </a:r>
            <a:endParaRPr/>
          </a:p>
        </p:txBody>
      </p:sp>
      <p:sp>
        <p:nvSpPr>
          <p:cNvPr id="269" name="Google Shape;269;p36"/>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pic>
        <p:nvPicPr>
          <p:cNvPr id="270" name="Google Shape;270;p36"/>
          <p:cNvPicPr preferRelativeResize="0"/>
          <p:nvPr/>
        </p:nvPicPr>
        <p:blipFill>
          <a:blip r:embed="rId3">
            <a:alphaModFix/>
          </a:blip>
          <a:stretch>
            <a:fillRect/>
          </a:stretch>
        </p:blipFill>
        <p:spPr>
          <a:xfrm>
            <a:off x="955675" y="908675"/>
            <a:ext cx="3498225" cy="4084000"/>
          </a:xfrm>
          <a:prstGeom prst="rect">
            <a:avLst/>
          </a:prstGeom>
          <a:noFill/>
          <a:ln>
            <a:noFill/>
          </a:ln>
        </p:spPr>
      </p:pic>
      <p:pic>
        <p:nvPicPr>
          <p:cNvPr id="271" name="Google Shape;271;p36"/>
          <p:cNvPicPr preferRelativeResize="0"/>
          <p:nvPr/>
        </p:nvPicPr>
        <p:blipFill>
          <a:blip r:embed="rId4">
            <a:alphaModFix/>
          </a:blip>
          <a:stretch>
            <a:fillRect/>
          </a:stretch>
        </p:blipFill>
        <p:spPr>
          <a:xfrm>
            <a:off x="4541250" y="1985600"/>
            <a:ext cx="4430176" cy="117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body" idx="1"/>
          </p:nvPr>
        </p:nvSpPr>
        <p:spPr>
          <a:xfrm>
            <a:off x="1266650" y="1104550"/>
            <a:ext cx="7262400" cy="3499500"/>
          </a:xfrm>
          <a:prstGeom prst="rect">
            <a:avLst/>
          </a:prstGeom>
        </p:spPr>
        <p:txBody>
          <a:bodyPr spcFirstLastPara="1" wrap="square" lIns="0" tIns="34275" rIns="0" bIns="34275" anchor="t" anchorCtr="0">
            <a:normAutofit/>
          </a:bodyPr>
          <a:lstStyle/>
          <a:p>
            <a:pPr marL="0" lvl="0" indent="0" algn="l" rtl="0">
              <a:lnSpc>
                <a:spcPct val="115000"/>
              </a:lnSpc>
              <a:spcBef>
                <a:spcPts val="0"/>
              </a:spcBef>
              <a:spcAft>
                <a:spcPts val="0"/>
              </a:spcAft>
              <a:buNone/>
            </a:pPr>
            <a:endParaRPr sz="1000">
              <a:solidFill>
                <a:srgbClr val="000000"/>
              </a:solidFill>
              <a:highlight>
                <a:srgbClr val="FFFFFF"/>
              </a:highlight>
            </a:endParaRPr>
          </a:p>
        </p:txBody>
      </p:sp>
      <p:sp>
        <p:nvSpPr>
          <p:cNvPr id="277" name="Google Shape;277;p37"/>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International Results: Simple Regression</a:t>
            </a:r>
            <a:endParaRPr sz="3200" b="1">
              <a:latin typeface="EB Garamond"/>
              <a:ea typeface="EB Garamond"/>
              <a:cs typeface="EB Garamond"/>
              <a:sym typeface="EB Garamond"/>
            </a:endParaRPr>
          </a:p>
        </p:txBody>
      </p:sp>
      <p:pic>
        <p:nvPicPr>
          <p:cNvPr id="278" name="Google Shape;278;p37"/>
          <p:cNvPicPr preferRelativeResize="0"/>
          <p:nvPr/>
        </p:nvPicPr>
        <p:blipFill>
          <a:blip r:embed="rId3">
            <a:alphaModFix/>
          </a:blip>
          <a:stretch>
            <a:fillRect/>
          </a:stretch>
        </p:blipFill>
        <p:spPr>
          <a:xfrm>
            <a:off x="948750" y="847650"/>
            <a:ext cx="2513375" cy="2614875"/>
          </a:xfrm>
          <a:prstGeom prst="rect">
            <a:avLst/>
          </a:prstGeom>
          <a:noFill/>
          <a:ln>
            <a:noFill/>
          </a:ln>
        </p:spPr>
      </p:pic>
      <p:pic>
        <p:nvPicPr>
          <p:cNvPr id="279" name="Google Shape;279;p37"/>
          <p:cNvPicPr preferRelativeResize="0"/>
          <p:nvPr/>
        </p:nvPicPr>
        <p:blipFill>
          <a:blip r:embed="rId4">
            <a:alphaModFix/>
          </a:blip>
          <a:stretch>
            <a:fillRect/>
          </a:stretch>
        </p:blipFill>
        <p:spPr>
          <a:xfrm>
            <a:off x="3546025" y="849425"/>
            <a:ext cx="2513374" cy="2611324"/>
          </a:xfrm>
          <a:prstGeom prst="rect">
            <a:avLst/>
          </a:prstGeom>
          <a:noFill/>
          <a:ln>
            <a:noFill/>
          </a:ln>
        </p:spPr>
      </p:pic>
      <p:pic>
        <p:nvPicPr>
          <p:cNvPr id="280" name="Google Shape;280;p37"/>
          <p:cNvPicPr preferRelativeResize="0"/>
          <p:nvPr/>
        </p:nvPicPr>
        <p:blipFill>
          <a:blip r:embed="rId5">
            <a:alphaModFix/>
          </a:blip>
          <a:stretch>
            <a:fillRect/>
          </a:stretch>
        </p:blipFill>
        <p:spPr>
          <a:xfrm>
            <a:off x="6143300" y="852000"/>
            <a:ext cx="2513374" cy="2606173"/>
          </a:xfrm>
          <a:prstGeom prst="rect">
            <a:avLst/>
          </a:prstGeom>
          <a:noFill/>
          <a:ln>
            <a:noFill/>
          </a:ln>
        </p:spPr>
      </p:pic>
      <p:pic>
        <p:nvPicPr>
          <p:cNvPr id="281" name="Google Shape;281;p37"/>
          <p:cNvPicPr preferRelativeResize="0"/>
          <p:nvPr/>
        </p:nvPicPr>
        <p:blipFill>
          <a:blip r:embed="rId6">
            <a:alphaModFix/>
          </a:blip>
          <a:stretch>
            <a:fillRect/>
          </a:stretch>
        </p:blipFill>
        <p:spPr>
          <a:xfrm>
            <a:off x="948775" y="3543925"/>
            <a:ext cx="2513399" cy="1288925"/>
          </a:xfrm>
          <a:prstGeom prst="rect">
            <a:avLst/>
          </a:prstGeom>
          <a:noFill/>
          <a:ln>
            <a:noFill/>
          </a:ln>
        </p:spPr>
      </p:pic>
      <p:pic>
        <p:nvPicPr>
          <p:cNvPr id="282" name="Google Shape;282;p37"/>
          <p:cNvPicPr preferRelativeResize="0"/>
          <p:nvPr/>
        </p:nvPicPr>
        <p:blipFill>
          <a:blip r:embed="rId7">
            <a:alphaModFix/>
          </a:blip>
          <a:stretch>
            <a:fillRect/>
          </a:stretch>
        </p:blipFill>
        <p:spPr>
          <a:xfrm>
            <a:off x="3540987" y="3543925"/>
            <a:ext cx="2523451" cy="1288925"/>
          </a:xfrm>
          <a:prstGeom prst="rect">
            <a:avLst/>
          </a:prstGeom>
          <a:noFill/>
          <a:ln>
            <a:noFill/>
          </a:ln>
        </p:spPr>
      </p:pic>
      <p:pic>
        <p:nvPicPr>
          <p:cNvPr id="283" name="Google Shape;283;p37"/>
          <p:cNvPicPr preferRelativeResize="0"/>
          <p:nvPr/>
        </p:nvPicPr>
        <p:blipFill>
          <a:blip r:embed="rId8">
            <a:alphaModFix/>
          </a:blip>
          <a:stretch>
            <a:fillRect/>
          </a:stretch>
        </p:blipFill>
        <p:spPr>
          <a:xfrm>
            <a:off x="6143313" y="3543923"/>
            <a:ext cx="2720157" cy="128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Clr>
                <a:schemeClr val="dk1"/>
              </a:buClr>
              <a:buSzPts val="1100"/>
              <a:buFont typeface="Arial"/>
              <a:buNone/>
            </a:pPr>
            <a:r>
              <a:rPr lang="en" sz="3200" b="1">
                <a:latin typeface="EB Garamond"/>
                <a:ea typeface="EB Garamond"/>
                <a:cs typeface="EB Garamond"/>
                <a:sym typeface="EB Garamond"/>
              </a:rPr>
              <a:t>International Results: Inertial Regression</a:t>
            </a:r>
            <a:endParaRPr/>
          </a:p>
        </p:txBody>
      </p:sp>
      <p:sp>
        <p:nvSpPr>
          <p:cNvPr id="289" name="Google Shape;289;p38"/>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pic>
        <p:nvPicPr>
          <p:cNvPr id="290" name="Google Shape;290;p38"/>
          <p:cNvPicPr preferRelativeResize="0"/>
          <p:nvPr/>
        </p:nvPicPr>
        <p:blipFill>
          <a:blip r:embed="rId3">
            <a:alphaModFix/>
          </a:blip>
          <a:stretch>
            <a:fillRect/>
          </a:stretch>
        </p:blipFill>
        <p:spPr>
          <a:xfrm>
            <a:off x="6324700" y="908675"/>
            <a:ext cx="2331976" cy="2707475"/>
          </a:xfrm>
          <a:prstGeom prst="rect">
            <a:avLst/>
          </a:prstGeom>
          <a:noFill/>
          <a:ln>
            <a:noFill/>
          </a:ln>
        </p:spPr>
      </p:pic>
      <p:pic>
        <p:nvPicPr>
          <p:cNvPr id="291" name="Google Shape;291;p38"/>
          <p:cNvPicPr preferRelativeResize="0"/>
          <p:nvPr/>
        </p:nvPicPr>
        <p:blipFill>
          <a:blip r:embed="rId4">
            <a:alphaModFix/>
          </a:blip>
          <a:stretch>
            <a:fillRect/>
          </a:stretch>
        </p:blipFill>
        <p:spPr>
          <a:xfrm>
            <a:off x="948775" y="881800"/>
            <a:ext cx="2286580" cy="2707476"/>
          </a:xfrm>
          <a:prstGeom prst="rect">
            <a:avLst/>
          </a:prstGeom>
          <a:noFill/>
          <a:ln>
            <a:noFill/>
          </a:ln>
        </p:spPr>
      </p:pic>
      <p:pic>
        <p:nvPicPr>
          <p:cNvPr id="292" name="Google Shape;292;p38"/>
          <p:cNvPicPr preferRelativeResize="0"/>
          <p:nvPr/>
        </p:nvPicPr>
        <p:blipFill>
          <a:blip r:embed="rId5">
            <a:alphaModFix/>
          </a:blip>
          <a:stretch>
            <a:fillRect/>
          </a:stretch>
        </p:blipFill>
        <p:spPr>
          <a:xfrm>
            <a:off x="3683676" y="932288"/>
            <a:ext cx="2192699" cy="2606501"/>
          </a:xfrm>
          <a:prstGeom prst="rect">
            <a:avLst/>
          </a:prstGeom>
          <a:noFill/>
          <a:ln>
            <a:noFill/>
          </a:ln>
        </p:spPr>
      </p:pic>
      <p:pic>
        <p:nvPicPr>
          <p:cNvPr id="293" name="Google Shape;293;p38"/>
          <p:cNvPicPr preferRelativeResize="0"/>
          <p:nvPr/>
        </p:nvPicPr>
        <p:blipFill>
          <a:blip r:embed="rId6">
            <a:alphaModFix/>
          </a:blip>
          <a:stretch>
            <a:fillRect/>
          </a:stretch>
        </p:blipFill>
        <p:spPr>
          <a:xfrm>
            <a:off x="2866688" y="3677175"/>
            <a:ext cx="3878974" cy="1249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sp>
        <p:nvSpPr>
          <p:cNvPr id="299" name="Google Shape;299;p39"/>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2800" b="1">
                <a:latin typeface="EB Garamond"/>
                <a:ea typeface="EB Garamond"/>
                <a:cs typeface="EB Garamond"/>
                <a:sym typeface="EB Garamond"/>
              </a:rPr>
              <a:t>International Results: Real Exchange Rate</a:t>
            </a:r>
            <a:endParaRPr sz="2800" b="1">
              <a:latin typeface="EB Garamond"/>
              <a:ea typeface="EB Garamond"/>
              <a:cs typeface="EB Garamond"/>
              <a:sym typeface="EB Garamond"/>
            </a:endParaRPr>
          </a:p>
        </p:txBody>
      </p:sp>
      <p:pic>
        <p:nvPicPr>
          <p:cNvPr id="300" name="Google Shape;300;p39"/>
          <p:cNvPicPr preferRelativeResize="0"/>
          <p:nvPr/>
        </p:nvPicPr>
        <p:blipFill>
          <a:blip r:embed="rId3">
            <a:alphaModFix/>
          </a:blip>
          <a:stretch>
            <a:fillRect/>
          </a:stretch>
        </p:blipFill>
        <p:spPr>
          <a:xfrm>
            <a:off x="504825" y="1192650"/>
            <a:ext cx="2819400" cy="3000375"/>
          </a:xfrm>
          <a:prstGeom prst="rect">
            <a:avLst/>
          </a:prstGeom>
          <a:noFill/>
          <a:ln>
            <a:noFill/>
          </a:ln>
        </p:spPr>
      </p:pic>
      <p:pic>
        <p:nvPicPr>
          <p:cNvPr id="301" name="Google Shape;301;p39"/>
          <p:cNvPicPr preferRelativeResize="0"/>
          <p:nvPr/>
        </p:nvPicPr>
        <p:blipFill>
          <a:blip r:embed="rId4">
            <a:alphaModFix/>
          </a:blip>
          <a:stretch>
            <a:fillRect/>
          </a:stretch>
        </p:blipFill>
        <p:spPr>
          <a:xfrm>
            <a:off x="3324225" y="1183125"/>
            <a:ext cx="2495550" cy="3019425"/>
          </a:xfrm>
          <a:prstGeom prst="rect">
            <a:avLst/>
          </a:prstGeom>
          <a:noFill/>
          <a:ln>
            <a:noFill/>
          </a:ln>
        </p:spPr>
      </p:pic>
      <p:pic>
        <p:nvPicPr>
          <p:cNvPr id="302" name="Google Shape;302;p39"/>
          <p:cNvPicPr preferRelativeResize="0"/>
          <p:nvPr/>
        </p:nvPicPr>
        <p:blipFill>
          <a:blip r:embed="rId5">
            <a:alphaModFix/>
          </a:blip>
          <a:stretch>
            <a:fillRect/>
          </a:stretch>
        </p:blipFill>
        <p:spPr>
          <a:xfrm>
            <a:off x="6191188" y="1192650"/>
            <a:ext cx="2658512" cy="301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body" idx="1"/>
          </p:nvPr>
        </p:nvSpPr>
        <p:spPr>
          <a:xfrm>
            <a:off x="1266650" y="1104550"/>
            <a:ext cx="7262400" cy="3499500"/>
          </a:xfrm>
          <a:prstGeom prst="rect">
            <a:avLst/>
          </a:prstGeom>
        </p:spPr>
        <p:txBody>
          <a:bodyPr spcFirstLastPara="1" wrap="square" lIns="0" tIns="34275" rIns="0" bIns="34275" anchor="t" anchorCtr="0">
            <a:noAutofit/>
          </a:bodyPr>
          <a:lstStyle/>
          <a:p>
            <a:pPr marL="0" lvl="0" indent="0" algn="l" rtl="0">
              <a:lnSpc>
                <a:spcPct val="115000"/>
              </a:lnSpc>
              <a:spcBef>
                <a:spcPts val="0"/>
              </a:spcBef>
              <a:spcAft>
                <a:spcPts val="0"/>
              </a:spcAft>
              <a:buNone/>
            </a:pPr>
            <a:r>
              <a:rPr lang="en" sz="2000" b="1">
                <a:solidFill>
                  <a:srgbClr val="000000"/>
                </a:solidFill>
                <a:highlight>
                  <a:srgbClr val="FFFFFF"/>
                </a:highlight>
                <a:latin typeface="EB Garamond"/>
                <a:ea typeface="EB Garamond"/>
                <a:cs typeface="EB Garamond"/>
                <a:sym typeface="EB Garamond"/>
              </a:rPr>
              <a:t>Main Findings:</a:t>
            </a:r>
            <a:endParaRPr sz="2000" b="1">
              <a:solidFill>
                <a:srgbClr val="000000"/>
              </a:solidFill>
              <a:highlight>
                <a:srgbClr val="FFFFFF"/>
              </a:highlight>
              <a:latin typeface="EB Garamond"/>
              <a:ea typeface="EB Garamond"/>
              <a:cs typeface="EB Garamond"/>
              <a:sym typeface="EB Garamond"/>
            </a:endParaRPr>
          </a:p>
          <a:p>
            <a:pPr marL="457200" lvl="0" indent="-355600" algn="l" rtl="0">
              <a:lnSpc>
                <a:spcPct val="115000"/>
              </a:lnSpc>
              <a:spcBef>
                <a:spcPts val="0"/>
              </a:spcBef>
              <a:spcAft>
                <a:spcPts val="0"/>
              </a:spcAft>
              <a:buClr>
                <a:srgbClr val="000000"/>
              </a:buClr>
              <a:buSzPts val="2000"/>
              <a:buFont typeface="EB Garamond"/>
              <a:buChar char="●"/>
            </a:pPr>
            <a:r>
              <a:rPr lang="en" sz="2000">
                <a:solidFill>
                  <a:srgbClr val="000000"/>
                </a:solidFill>
                <a:highlight>
                  <a:srgbClr val="FFFFFF"/>
                </a:highlight>
                <a:latin typeface="EB Garamond"/>
                <a:ea typeface="EB Garamond"/>
                <a:cs typeface="EB Garamond"/>
                <a:sym typeface="EB Garamond"/>
              </a:rPr>
              <a:t>Positive adherence to Taylor Rules </a:t>
            </a:r>
            <a:endParaRPr sz="2000">
              <a:solidFill>
                <a:srgbClr val="000000"/>
              </a:solidFill>
              <a:highlight>
                <a:srgbClr val="FFFFFF"/>
              </a:highlight>
              <a:latin typeface="EB Garamond"/>
              <a:ea typeface="EB Garamond"/>
              <a:cs typeface="EB Garamond"/>
              <a:sym typeface="EB Garamond"/>
            </a:endParaRPr>
          </a:p>
          <a:p>
            <a:pPr marL="457200" lvl="0" indent="-355600" algn="l" rtl="0">
              <a:lnSpc>
                <a:spcPct val="115000"/>
              </a:lnSpc>
              <a:spcBef>
                <a:spcPts val="0"/>
              </a:spcBef>
              <a:spcAft>
                <a:spcPts val="0"/>
              </a:spcAft>
              <a:buClr>
                <a:srgbClr val="000000"/>
              </a:buClr>
              <a:buSzPts val="2000"/>
              <a:buFont typeface="EB Garamond"/>
              <a:buChar char="●"/>
            </a:pPr>
            <a:r>
              <a:rPr lang="en" sz="2000">
                <a:solidFill>
                  <a:srgbClr val="000000"/>
                </a:solidFill>
                <a:highlight>
                  <a:srgbClr val="FFFFFF"/>
                </a:highlight>
                <a:latin typeface="EB Garamond"/>
                <a:ea typeface="EB Garamond"/>
                <a:cs typeface="EB Garamond"/>
                <a:sym typeface="EB Garamond"/>
              </a:rPr>
              <a:t>Found a 2% Inflation target</a:t>
            </a:r>
            <a:endParaRPr sz="2000">
              <a:solidFill>
                <a:srgbClr val="000000"/>
              </a:solidFill>
              <a:highlight>
                <a:srgbClr val="FFFFFF"/>
              </a:highlight>
              <a:latin typeface="EB Garamond"/>
              <a:ea typeface="EB Garamond"/>
              <a:cs typeface="EB Garamond"/>
              <a:sym typeface="EB Garamond"/>
            </a:endParaRPr>
          </a:p>
          <a:p>
            <a:pPr marL="457200" lvl="0" indent="-355600" algn="l" rtl="0">
              <a:lnSpc>
                <a:spcPct val="115000"/>
              </a:lnSpc>
              <a:spcBef>
                <a:spcPts val="0"/>
              </a:spcBef>
              <a:spcAft>
                <a:spcPts val="0"/>
              </a:spcAft>
              <a:buClr>
                <a:srgbClr val="000000"/>
              </a:buClr>
              <a:buSzPts val="2000"/>
              <a:buFont typeface="EB Garamond"/>
              <a:buChar char="●"/>
            </a:pPr>
            <a:r>
              <a:rPr lang="en" sz="2000">
                <a:solidFill>
                  <a:srgbClr val="000000"/>
                </a:solidFill>
                <a:highlight>
                  <a:srgbClr val="FFFFFF"/>
                </a:highlight>
                <a:latin typeface="EB Garamond"/>
                <a:ea typeface="EB Garamond"/>
                <a:cs typeface="EB Garamond"/>
                <a:sym typeface="EB Garamond"/>
              </a:rPr>
              <a:t>Real Exchange Rate is significant</a:t>
            </a:r>
            <a:endParaRPr sz="2000">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endParaRPr sz="2000">
              <a:solidFill>
                <a:srgbClr val="000000"/>
              </a:solidFill>
              <a:highlight>
                <a:srgbClr val="FFFFFF"/>
              </a:highlight>
              <a:latin typeface="EB Garamond"/>
              <a:ea typeface="EB Garamond"/>
              <a:cs typeface="EB Garamond"/>
              <a:sym typeface="EB Garamond"/>
            </a:endParaRPr>
          </a:p>
          <a:p>
            <a:pPr marL="0" lvl="0" indent="0" algn="l" rtl="0">
              <a:lnSpc>
                <a:spcPct val="115000"/>
              </a:lnSpc>
              <a:spcBef>
                <a:spcPts val="0"/>
              </a:spcBef>
              <a:spcAft>
                <a:spcPts val="0"/>
              </a:spcAft>
              <a:buNone/>
            </a:pPr>
            <a:r>
              <a:rPr lang="en" sz="2000" b="1">
                <a:solidFill>
                  <a:srgbClr val="000000"/>
                </a:solidFill>
                <a:highlight>
                  <a:srgbClr val="FFFFFF"/>
                </a:highlight>
                <a:latin typeface="EB Garamond"/>
                <a:ea typeface="EB Garamond"/>
                <a:cs typeface="EB Garamond"/>
                <a:sym typeface="EB Garamond"/>
              </a:rPr>
              <a:t>Recommendation:</a:t>
            </a:r>
            <a:endParaRPr sz="2000" b="1">
              <a:solidFill>
                <a:srgbClr val="000000"/>
              </a:solidFill>
              <a:highlight>
                <a:srgbClr val="FFFFFF"/>
              </a:highlight>
              <a:latin typeface="EB Garamond"/>
              <a:ea typeface="EB Garamond"/>
              <a:cs typeface="EB Garamond"/>
              <a:sym typeface="EB Garamond"/>
            </a:endParaRPr>
          </a:p>
          <a:p>
            <a:pPr marL="457200" lvl="0" indent="-355600" algn="l" rtl="0">
              <a:lnSpc>
                <a:spcPct val="115000"/>
              </a:lnSpc>
              <a:spcBef>
                <a:spcPts val="0"/>
              </a:spcBef>
              <a:spcAft>
                <a:spcPts val="0"/>
              </a:spcAft>
              <a:buClr>
                <a:srgbClr val="000000"/>
              </a:buClr>
              <a:buSzPts val="2000"/>
              <a:buFont typeface="EB Garamond"/>
              <a:buChar char="●"/>
            </a:pPr>
            <a:r>
              <a:rPr lang="en" sz="2000">
                <a:solidFill>
                  <a:srgbClr val="000000"/>
                </a:solidFill>
                <a:highlight>
                  <a:srgbClr val="FFFFFF"/>
                </a:highlight>
                <a:latin typeface="EB Garamond"/>
                <a:ea typeface="EB Garamond"/>
                <a:cs typeface="EB Garamond"/>
                <a:sym typeface="EB Garamond"/>
              </a:rPr>
              <a:t>Countries should adhere to Taylor Rules</a:t>
            </a:r>
            <a:endParaRPr sz="2000">
              <a:solidFill>
                <a:srgbClr val="000000"/>
              </a:solidFill>
              <a:highlight>
                <a:srgbClr val="FFFFFF"/>
              </a:highlight>
              <a:latin typeface="EB Garamond"/>
              <a:ea typeface="EB Garamond"/>
              <a:cs typeface="EB Garamond"/>
              <a:sym typeface="EB Garamond"/>
            </a:endParaRPr>
          </a:p>
          <a:p>
            <a:pPr marL="457200" lvl="0" indent="-355600" algn="l" rtl="0">
              <a:lnSpc>
                <a:spcPct val="115000"/>
              </a:lnSpc>
              <a:spcBef>
                <a:spcPts val="0"/>
              </a:spcBef>
              <a:spcAft>
                <a:spcPts val="0"/>
              </a:spcAft>
              <a:buClr>
                <a:srgbClr val="000000"/>
              </a:buClr>
              <a:buSzPts val="2000"/>
              <a:buFont typeface="EB Garamond"/>
              <a:buChar char="●"/>
            </a:pPr>
            <a:r>
              <a:rPr lang="en" sz="2000">
                <a:solidFill>
                  <a:srgbClr val="000000"/>
                </a:solidFill>
                <a:highlight>
                  <a:srgbClr val="FFFFFF"/>
                </a:highlight>
                <a:latin typeface="EB Garamond"/>
                <a:ea typeface="EB Garamond"/>
                <a:cs typeface="EB Garamond"/>
                <a:sym typeface="EB Garamond"/>
              </a:rPr>
              <a:t>The real exchange rate should be incorporated into policy</a:t>
            </a:r>
            <a:endParaRPr sz="2000">
              <a:solidFill>
                <a:srgbClr val="000000"/>
              </a:solidFill>
              <a:highlight>
                <a:srgbClr val="FFFFFF"/>
              </a:highlight>
              <a:latin typeface="EB Garamond"/>
              <a:ea typeface="EB Garamond"/>
              <a:cs typeface="EB Garamond"/>
              <a:sym typeface="EB Garamond"/>
            </a:endParaRPr>
          </a:p>
        </p:txBody>
      </p:sp>
      <p:sp>
        <p:nvSpPr>
          <p:cNvPr id="308" name="Google Shape;308;p40"/>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Conclusions</a:t>
            </a:r>
            <a:endParaRPr sz="3200" b="1">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xfrm>
            <a:off x="955675" y="908677"/>
            <a:ext cx="7701000" cy="5676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r>
              <a:rPr lang="en"/>
              <a:t>Since the pandemic, debate on the natural rate of interest (R*) has reignited. It is a vital component for determining monetary policy.</a:t>
            </a:r>
            <a:endParaRPr/>
          </a:p>
        </p:txBody>
      </p:sp>
      <p:sp>
        <p:nvSpPr>
          <p:cNvPr id="119" name="Google Shape;119;p22"/>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Introduction</a:t>
            </a:r>
            <a:endParaRPr sz="3200" b="1">
              <a:latin typeface="EB Garamond"/>
              <a:ea typeface="EB Garamond"/>
              <a:cs typeface="EB Garamond"/>
              <a:sym typeface="EB Garamond"/>
            </a:endParaRPr>
          </a:p>
        </p:txBody>
      </p:sp>
      <p:pic>
        <p:nvPicPr>
          <p:cNvPr id="120" name="Google Shape;120;p22"/>
          <p:cNvPicPr preferRelativeResize="0"/>
          <p:nvPr/>
        </p:nvPicPr>
        <p:blipFill>
          <a:blip r:embed="rId3">
            <a:alphaModFix/>
          </a:blip>
          <a:stretch>
            <a:fillRect/>
          </a:stretch>
        </p:blipFill>
        <p:spPr>
          <a:xfrm>
            <a:off x="846575" y="1421600"/>
            <a:ext cx="7810099" cy="1542025"/>
          </a:xfrm>
          <a:prstGeom prst="rect">
            <a:avLst/>
          </a:prstGeom>
          <a:noFill/>
          <a:ln>
            <a:noFill/>
          </a:ln>
        </p:spPr>
      </p:pic>
      <p:sp>
        <p:nvSpPr>
          <p:cNvPr id="121" name="Google Shape;121;p22"/>
          <p:cNvSpPr txBox="1">
            <a:spLocks noGrp="1"/>
          </p:cNvSpPr>
          <p:nvPr>
            <p:ph type="body" idx="1"/>
          </p:nvPr>
        </p:nvSpPr>
        <p:spPr>
          <a:xfrm>
            <a:off x="952225" y="3043250"/>
            <a:ext cx="7701000" cy="6309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r>
              <a:rPr lang="en" sz="1700" b="1">
                <a:highlight>
                  <a:srgbClr val="FFFFFF"/>
                </a:highlight>
              </a:rPr>
              <a:t>How does R* vary across different countries? How can we accurately estimate it to arrive at a more effective monetary policy?</a:t>
            </a:r>
            <a:endParaRPr>
              <a:highlight>
                <a:srgbClr val="FFFFFF"/>
              </a:highlight>
            </a:endParaRPr>
          </a:p>
        </p:txBody>
      </p:sp>
      <p:sp>
        <p:nvSpPr>
          <p:cNvPr id="122" name="Google Shape;122;p22"/>
          <p:cNvSpPr/>
          <p:nvPr/>
        </p:nvSpPr>
        <p:spPr>
          <a:xfrm>
            <a:off x="4869650" y="178600"/>
            <a:ext cx="3274200" cy="6309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300"/>
              </a:spcBef>
              <a:spcAft>
                <a:spcPts val="0"/>
              </a:spcAft>
              <a:buNone/>
            </a:pPr>
            <a:r>
              <a:rPr lang="en" sz="1300">
                <a:solidFill>
                  <a:schemeClr val="lt1"/>
                </a:solidFill>
              </a:rPr>
              <a:t>R* is the real short-term interest rate expected to prevail when an economy is at full strength and inflation is stable.</a:t>
            </a:r>
            <a:endParaRPr sz="1300">
              <a:solidFill>
                <a:schemeClr val="lt1"/>
              </a:solidFill>
            </a:endParaRPr>
          </a:p>
        </p:txBody>
      </p:sp>
      <p:pic>
        <p:nvPicPr>
          <p:cNvPr id="123" name="Google Shape;123;p22"/>
          <p:cNvPicPr preferRelativeResize="0"/>
          <p:nvPr/>
        </p:nvPicPr>
        <p:blipFill>
          <a:blip r:embed="rId4">
            <a:alphaModFix/>
          </a:blip>
          <a:stretch>
            <a:fillRect/>
          </a:stretch>
        </p:blipFill>
        <p:spPr>
          <a:xfrm>
            <a:off x="3902336" y="4377019"/>
            <a:ext cx="650878" cy="650878"/>
          </a:xfrm>
          <a:prstGeom prst="rect">
            <a:avLst/>
          </a:prstGeom>
          <a:noFill/>
          <a:ln>
            <a:noFill/>
          </a:ln>
        </p:spPr>
      </p:pic>
      <p:pic>
        <p:nvPicPr>
          <p:cNvPr id="124" name="Google Shape;124;p22"/>
          <p:cNvPicPr preferRelativeResize="0"/>
          <p:nvPr/>
        </p:nvPicPr>
        <p:blipFill>
          <a:blip r:embed="rId5">
            <a:alphaModFix/>
          </a:blip>
          <a:stretch>
            <a:fillRect/>
          </a:stretch>
        </p:blipFill>
        <p:spPr>
          <a:xfrm>
            <a:off x="5107788" y="4377019"/>
            <a:ext cx="650878" cy="650878"/>
          </a:xfrm>
          <a:prstGeom prst="rect">
            <a:avLst/>
          </a:prstGeom>
          <a:noFill/>
          <a:ln>
            <a:noFill/>
          </a:ln>
        </p:spPr>
      </p:pic>
      <p:pic>
        <p:nvPicPr>
          <p:cNvPr id="125" name="Google Shape;125;p22"/>
          <p:cNvPicPr preferRelativeResize="0"/>
          <p:nvPr/>
        </p:nvPicPr>
        <p:blipFill>
          <a:blip r:embed="rId6">
            <a:alphaModFix/>
          </a:blip>
          <a:stretch>
            <a:fillRect/>
          </a:stretch>
        </p:blipFill>
        <p:spPr>
          <a:xfrm>
            <a:off x="6313239" y="4377019"/>
            <a:ext cx="650878" cy="650878"/>
          </a:xfrm>
          <a:prstGeom prst="rect">
            <a:avLst/>
          </a:prstGeom>
          <a:noFill/>
          <a:ln>
            <a:noFill/>
          </a:ln>
        </p:spPr>
      </p:pic>
      <p:pic>
        <p:nvPicPr>
          <p:cNvPr id="126" name="Google Shape;126;p22"/>
          <p:cNvPicPr preferRelativeResize="0"/>
          <p:nvPr/>
        </p:nvPicPr>
        <p:blipFill>
          <a:blip r:embed="rId7">
            <a:alphaModFix/>
          </a:blip>
          <a:stretch>
            <a:fillRect/>
          </a:stretch>
        </p:blipFill>
        <p:spPr>
          <a:xfrm>
            <a:off x="2648231" y="4352692"/>
            <a:ext cx="699531" cy="699531"/>
          </a:xfrm>
          <a:prstGeom prst="rect">
            <a:avLst/>
          </a:prstGeom>
          <a:noFill/>
          <a:ln>
            <a:noFill/>
          </a:ln>
        </p:spPr>
      </p:pic>
      <p:sp>
        <p:nvSpPr>
          <p:cNvPr id="127" name="Google Shape;127;p22"/>
          <p:cNvSpPr txBox="1">
            <a:spLocks noGrp="1"/>
          </p:cNvSpPr>
          <p:nvPr>
            <p:ph type="body" idx="1"/>
          </p:nvPr>
        </p:nvSpPr>
        <p:spPr>
          <a:xfrm>
            <a:off x="952225" y="3674150"/>
            <a:ext cx="7701000" cy="630900"/>
          </a:xfrm>
          <a:prstGeom prst="rect">
            <a:avLst/>
          </a:prstGeom>
        </p:spPr>
        <p:txBody>
          <a:bodyPr spcFirstLastPara="1" wrap="square" lIns="0" tIns="34275" rIns="0" bIns="34275" anchor="t" anchorCtr="0">
            <a:normAutofit lnSpcReduction="20000"/>
          </a:bodyPr>
          <a:lstStyle/>
          <a:p>
            <a:pPr marL="0" lvl="0" indent="0" algn="l" rtl="0">
              <a:spcBef>
                <a:spcPts val="300"/>
              </a:spcBef>
              <a:spcAft>
                <a:spcPts val="0"/>
              </a:spcAft>
              <a:buNone/>
            </a:pPr>
            <a:r>
              <a:rPr lang="en"/>
              <a:t>Our project applies the Taylor Rule to four different economies (US, UK, Euro, Japan) to estimate R* and improve the Taylor Rule’s international applicability by considering the addition of the real exchange rate.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ctrTitle"/>
          </p:nvPr>
        </p:nvSpPr>
        <p:spPr>
          <a:xfrm>
            <a:off x="1143000" y="841772"/>
            <a:ext cx="6858000" cy="1790700"/>
          </a:xfrm>
          <a:prstGeom prst="rect">
            <a:avLst/>
          </a:prstGeom>
          <a:noFill/>
          <a:ln>
            <a:noFill/>
          </a:ln>
        </p:spPr>
        <p:txBody>
          <a:bodyPr spcFirstLastPara="1" wrap="square" lIns="0" tIns="34275" rIns="68575" bIns="34275" anchor="b" anchorCtr="0">
            <a:noAutofit/>
          </a:bodyPr>
          <a:lstStyle/>
          <a:p>
            <a:pPr marL="0" lvl="0" indent="0" algn="ctr" rtl="0">
              <a:lnSpc>
                <a:spcPct val="85000"/>
              </a:lnSpc>
              <a:spcBef>
                <a:spcPts val="0"/>
              </a:spcBef>
              <a:spcAft>
                <a:spcPts val="0"/>
              </a:spcAft>
              <a:buNone/>
            </a:pPr>
            <a:r>
              <a:rPr lang="en" b="1"/>
              <a:t>Questions?</a:t>
            </a:r>
            <a:endParaRPr b="1"/>
          </a:p>
        </p:txBody>
      </p:sp>
      <p:sp>
        <p:nvSpPr>
          <p:cNvPr id="314" name="Google Shape;314;p41"/>
          <p:cNvSpPr txBox="1">
            <a:spLocks noGrp="1"/>
          </p:cNvSpPr>
          <p:nvPr>
            <p:ph type="subTitle" idx="1"/>
          </p:nvPr>
        </p:nvSpPr>
        <p:spPr>
          <a:xfrm>
            <a:off x="1143000" y="2701529"/>
            <a:ext cx="6858000" cy="1241700"/>
          </a:xfrm>
          <a:prstGeom prst="rect">
            <a:avLst/>
          </a:prstGeom>
          <a:noFill/>
          <a:ln>
            <a:noFill/>
          </a:ln>
        </p:spPr>
        <p:txBody>
          <a:bodyPr spcFirstLastPara="1" wrap="square" lIns="0" tIns="34275" rIns="0" bIns="34275" anchor="t" anchorCtr="0">
            <a:normAutofit/>
          </a:bodyPr>
          <a:lstStyle/>
          <a:p>
            <a:pPr marL="0" lvl="0" indent="0" algn="ctr" rtl="0">
              <a:spcBef>
                <a:spcPts val="0"/>
              </a:spcBef>
              <a:spcAft>
                <a:spcPts val="0"/>
              </a:spcAft>
              <a:buSzPts val="1800"/>
              <a:buNone/>
            </a:pPr>
            <a:r>
              <a:rPr lang="en"/>
              <a:t>Thank you!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body" idx="1"/>
          </p:nvPr>
        </p:nvSpPr>
        <p:spPr>
          <a:xfrm>
            <a:off x="4892300" y="848175"/>
            <a:ext cx="3989400" cy="3362400"/>
          </a:xfrm>
          <a:prstGeom prst="rect">
            <a:avLst/>
          </a:prstGeom>
        </p:spPr>
        <p:txBody>
          <a:bodyPr spcFirstLastPara="1" wrap="square" lIns="0" tIns="34275" rIns="0" bIns="34275" anchor="t" anchorCtr="0">
            <a:normAutofit lnSpcReduction="10000"/>
          </a:bodyPr>
          <a:lstStyle/>
          <a:p>
            <a:pPr marL="0" lvl="0" indent="0" algn="l" rtl="0">
              <a:spcBef>
                <a:spcPts val="300"/>
              </a:spcBef>
              <a:spcAft>
                <a:spcPts val="0"/>
              </a:spcAft>
              <a:buClr>
                <a:schemeClr val="dk1"/>
              </a:buClr>
              <a:buSzPts val="1100"/>
              <a:buFont typeface="Arial"/>
              <a:buNone/>
            </a:pPr>
            <a:r>
              <a:rPr lang="en">
                <a:solidFill>
                  <a:schemeClr val="accent5"/>
                </a:solidFill>
              </a:rPr>
              <a:t>Assuming a target inflation of 2%, we find the following R* values:</a:t>
            </a: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r>
              <a:rPr lang="en">
                <a:solidFill>
                  <a:schemeClr val="accent5"/>
                </a:solidFill>
              </a:rPr>
              <a:t>The </a:t>
            </a:r>
            <a:r>
              <a:rPr lang="en" b="1">
                <a:solidFill>
                  <a:schemeClr val="accent5"/>
                </a:solidFill>
              </a:rPr>
              <a:t>declining nature of R*</a:t>
            </a:r>
            <a:r>
              <a:rPr lang="en">
                <a:solidFill>
                  <a:schemeClr val="accent5"/>
                </a:solidFill>
              </a:rPr>
              <a:t> suggests that interest rates will remain low. Given the persistence of inflation, it seems likely that the FOMC will maintain low rates.</a:t>
            </a:r>
            <a:endParaRPr>
              <a:solidFill>
                <a:schemeClr val="accent5"/>
              </a:solidFill>
            </a:endParaRPr>
          </a:p>
        </p:txBody>
      </p:sp>
      <p:sp>
        <p:nvSpPr>
          <p:cNvPr id="320" name="Google Shape;320;p42"/>
          <p:cNvSpPr txBox="1">
            <a:spLocks noGrp="1"/>
          </p:cNvSpPr>
          <p:nvPr>
            <p:ph type="title"/>
          </p:nvPr>
        </p:nvSpPr>
        <p:spPr>
          <a:xfrm>
            <a:off x="596350" y="102376"/>
            <a:ext cx="7707900" cy="7458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a:t>International sector: </a:t>
            </a:r>
            <a:r>
              <a:rPr lang="en">
                <a:solidFill>
                  <a:schemeClr val="dk1"/>
                </a:solidFill>
              </a:rPr>
              <a:t>Using R* to determine the FOMC policy target recommendation</a:t>
            </a:r>
            <a:endParaRPr>
              <a:solidFill>
                <a:schemeClr val="dk1"/>
              </a:solidFill>
            </a:endParaRPr>
          </a:p>
        </p:txBody>
      </p:sp>
      <p:sp>
        <p:nvSpPr>
          <p:cNvPr id="321" name="Google Shape;321;p42"/>
          <p:cNvSpPr txBox="1">
            <a:spLocks noGrp="1"/>
          </p:cNvSpPr>
          <p:nvPr>
            <p:ph type="body" idx="1"/>
          </p:nvPr>
        </p:nvSpPr>
        <p:spPr>
          <a:xfrm>
            <a:off x="685800" y="848175"/>
            <a:ext cx="3989400" cy="2676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r>
              <a:rPr lang="en">
                <a:solidFill>
                  <a:schemeClr val="accent5"/>
                </a:solidFill>
              </a:rPr>
              <a:t>The international sector has seen significant variation in R* over time, as can be seen through the LW model. </a:t>
            </a:r>
            <a:endParaRPr>
              <a:solidFill>
                <a:schemeClr val="accent5"/>
              </a:solidFill>
            </a:endParaRPr>
          </a:p>
          <a:p>
            <a:pPr marL="0" lvl="0" indent="0" algn="l" rtl="0">
              <a:spcBef>
                <a:spcPts val="300"/>
              </a:spcBef>
              <a:spcAft>
                <a:spcPts val="0"/>
              </a:spcAft>
              <a:buNone/>
            </a:pPr>
            <a:endParaRPr>
              <a:solidFill>
                <a:schemeClr val="accent5"/>
              </a:solidFill>
            </a:endParaRPr>
          </a:p>
          <a:p>
            <a:pPr marL="0" lvl="0" indent="0" algn="l" rtl="0">
              <a:spcBef>
                <a:spcPts val="300"/>
              </a:spcBef>
              <a:spcAft>
                <a:spcPts val="0"/>
              </a:spcAft>
              <a:buNone/>
            </a:pPr>
            <a:endParaRPr>
              <a:solidFill>
                <a:schemeClr val="accent5"/>
              </a:solidFill>
            </a:endParaRPr>
          </a:p>
        </p:txBody>
      </p:sp>
      <p:pic>
        <p:nvPicPr>
          <p:cNvPr id="322" name="Google Shape;322;p42"/>
          <p:cNvPicPr preferRelativeResize="0"/>
          <p:nvPr/>
        </p:nvPicPr>
        <p:blipFill>
          <a:blip r:embed="rId3">
            <a:alphaModFix/>
          </a:blip>
          <a:stretch>
            <a:fillRect/>
          </a:stretch>
        </p:blipFill>
        <p:spPr>
          <a:xfrm>
            <a:off x="5124450" y="1364850"/>
            <a:ext cx="3314700" cy="1699000"/>
          </a:xfrm>
          <a:prstGeom prst="rect">
            <a:avLst/>
          </a:prstGeom>
          <a:noFill/>
          <a:ln>
            <a:noFill/>
          </a:ln>
        </p:spPr>
      </p:pic>
      <p:pic>
        <p:nvPicPr>
          <p:cNvPr id="323" name="Google Shape;323;p42"/>
          <p:cNvPicPr preferRelativeResize="0"/>
          <p:nvPr/>
        </p:nvPicPr>
        <p:blipFill rotWithShape="1">
          <a:blip r:embed="rId4">
            <a:alphaModFix/>
          </a:blip>
          <a:srcRect t="8775" b="7883"/>
          <a:stretch/>
        </p:blipFill>
        <p:spPr>
          <a:xfrm>
            <a:off x="685800" y="1562100"/>
            <a:ext cx="3790951" cy="2585749"/>
          </a:xfrm>
          <a:prstGeom prst="rect">
            <a:avLst/>
          </a:prstGeom>
          <a:noFill/>
          <a:ln>
            <a:noFill/>
          </a:ln>
        </p:spPr>
      </p:pic>
      <p:sp>
        <p:nvSpPr>
          <p:cNvPr id="324" name="Google Shape;324;p42"/>
          <p:cNvSpPr/>
          <p:nvPr/>
        </p:nvSpPr>
        <p:spPr>
          <a:xfrm>
            <a:off x="5800725" y="2743200"/>
            <a:ext cx="1809600" cy="211800"/>
          </a:xfrm>
          <a:prstGeom prst="rect">
            <a:avLst/>
          </a:prstGeom>
          <a:solidFill>
            <a:srgbClr val="D2C295">
              <a:alpha val="404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 name="Google Shape;325;p42"/>
          <p:cNvGrpSpPr/>
          <p:nvPr/>
        </p:nvGrpSpPr>
        <p:grpSpPr>
          <a:xfrm>
            <a:off x="729876" y="4224040"/>
            <a:ext cx="8151874" cy="581918"/>
            <a:chOff x="990600" y="5064080"/>
            <a:chExt cx="10869165" cy="1215621"/>
          </a:xfrm>
        </p:grpSpPr>
        <p:sp>
          <p:nvSpPr>
            <p:cNvPr id="326" name="Google Shape;326;p42"/>
            <p:cNvSpPr/>
            <p:nvPr/>
          </p:nvSpPr>
          <p:spPr>
            <a:xfrm>
              <a:off x="1487265" y="5064101"/>
              <a:ext cx="10372500" cy="1215600"/>
            </a:xfrm>
            <a:prstGeom prst="rect">
              <a:avLst/>
            </a:prstGeom>
            <a:solidFill>
              <a:srgbClr val="690F0F"/>
            </a:solidFill>
            <a:ln w="9525" cap="flat" cmpd="sng">
              <a:solidFill>
                <a:srgbClr val="8D3C1E"/>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a:solidFill>
                    <a:schemeClr val="lt1"/>
                  </a:solidFill>
                </a:rPr>
                <a:t>We anticipate the rate to </a:t>
              </a:r>
              <a:r>
                <a:rPr lang="en" sz="1500" b="1">
                  <a:solidFill>
                    <a:schemeClr val="lt1"/>
                  </a:solidFill>
                </a:rPr>
                <a:t>remain at 5.25-5.50%</a:t>
              </a:r>
              <a:r>
                <a:rPr lang="en" sz="1500">
                  <a:solidFill>
                    <a:schemeClr val="lt1"/>
                  </a:solidFill>
                </a:rPr>
                <a:t> given R* trends as well as indications from the last meeting.</a:t>
              </a:r>
              <a:endParaRPr sz="1500">
                <a:solidFill>
                  <a:schemeClr val="lt1"/>
                </a:solidFill>
              </a:endParaRPr>
            </a:p>
          </p:txBody>
        </p:sp>
        <p:sp>
          <p:nvSpPr>
            <p:cNvPr id="327" name="Google Shape;327;p42"/>
            <p:cNvSpPr/>
            <p:nvPr/>
          </p:nvSpPr>
          <p:spPr>
            <a:xfrm>
              <a:off x="990600" y="5064080"/>
              <a:ext cx="496800" cy="1215600"/>
            </a:xfrm>
            <a:prstGeom prst="rect">
              <a:avLst/>
            </a:prstGeom>
            <a:noFill/>
            <a:ln w="9525" cap="flat" cmpd="sng">
              <a:solidFill>
                <a:srgbClr val="8D3C1E"/>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rgbClr val="000000"/>
                </a:solidFill>
                <a:latin typeface="Arial"/>
                <a:ea typeface="Arial"/>
                <a:cs typeface="Arial"/>
                <a:sym typeface="Arial"/>
              </a:endParaRPr>
            </a:p>
          </p:txBody>
        </p:sp>
      </p:grpSp>
      <p:cxnSp>
        <p:nvCxnSpPr>
          <p:cNvPr id="328" name="Google Shape;328;p42"/>
          <p:cNvCxnSpPr/>
          <p:nvPr/>
        </p:nvCxnSpPr>
        <p:spPr>
          <a:xfrm>
            <a:off x="4686300" y="771525"/>
            <a:ext cx="28500" cy="3362400"/>
          </a:xfrm>
          <a:prstGeom prst="straightConnector1">
            <a:avLst/>
          </a:prstGeom>
          <a:noFill/>
          <a:ln w="28575" cap="flat" cmpd="sng">
            <a:solidFill>
              <a:schemeClr val="lt2"/>
            </a:solidFill>
            <a:prstDash val="solid"/>
            <a:round/>
            <a:headEnd type="none" w="med" len="med"/>
            <a:tailEnd type="none" w="med" len="med"/>
          </a:ln>
        </p:spPr>
      </p:cxnSp>
      <p:pic>
        <p:nvPicPr>
          <p:cNvPr id="329" name="Google Shape;329;p42"/>
          <p:cNvPicPr preferRelativeResize="0"/>
          <p:nvPr/>
        </p:nvPicPr>
        <p:blipFill>
          <a:blip r:embed="rId5">
            <a:alphaModFix/>
          </a:blip>
          <a:stretch>
            <a:fillRect/>
          </a:stretch>
        </p:blipFill>
        <p:spPr>
          <a:xfrm>
            <a:off x="5172399" y="1294325"/>
            <a:ext cx="3386675" cy="2032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Roadmap</a:t>
            </a:r>
            <a:endParaRPr sz="3200" b="1">
              <a:latin typeface="EB Garamond"/>
              <a:ea typeface="EB Garamond"/>
              <a:cs typeface="EB Garamond"/>
              <a:sym typeface="EB Garamond"/>
            </a:endParaRPr>
          </a:p>
        </p:txBody>
      </p:sp>
      <p:sp>
        <p:nvSpPr>
          <p:cNvPr id="133" name="Google Shape;133;p23"/>
          <p:cNvSpPr txBox="1">
            <a:spLocks noGrp="1"/>
          </p:cNvSpPr>
          <p:nvPr>
            <p:ph type="body" idx="1"/>
          </p:nvPr>
        </p:nvSpPr>
        <p:spPr>
          <a:xfrm>
            <a:off x="1625775" y="906600"/>
            <a:ext cx="7652700" cy="3330300"/>
          </a:xfrm>
          <a:prstGeom prst="rect">
            <a:avLst/>
          </a:prstGeom>
        </p:spPr>
        <p:txBody>
          <a:bodyPr spcFirstLastPara="1" wrap="square" lIns="0" tIns="34275" rIns="0" bIns="34275" anchor="t" anchorCtr="0">
            <a:normAutofit fontScale="85000" lnSpcReduction="20000"/>
          </a:bodyPr>
          <a:lstStyle/>
          <a:p>
            <a:pPr marL="0" lvl="0" indent="0" algn="l" rtl="0">
              <a:spcBef>
                <a:spcPts val="300"/>
              </a:spcBef>
              <a:spcAft>
                <a:spcPts val="0"/>
              </a:spcAft>
              <a:buNone/>
            </a:pPr>
            <a:endParaRPr sz="3000"/>
          </a:p>
          <a:p>
            <a:pPr marL="457200" lvl="0" indent="-379730" algn="l" rtl="0">
              <a:lnSpc>
                <a:spcPct val="150000"/>
              </a:lnSpc>
              <a:spcBef>
                <a:spcPts val="300"/>
              </a:spcBef>
              <a:spcAft>
                <a:spcPts val="0"/>
              </a:spcAft>
              <a:buSzPct val="100000"/>
              <a:buFont typeface="EB Garamond"/>
              <a:buAutoNum type="arabicPeriod"/>
            </a:pPr>
            <a:r>
              <a:rPr lang="en" sz="2800">
                <a:latin typeface="EB Garamond"/>
                <a:ea typeface="EB Garamond"/>
                <a:cs typeface="EB Garamond"/>
                <a:sym typeface="EB Garamond"/>
              </a:rPr>
              <a:t>Literature review</a:t>
            </a:r>
            <a:endParaRPr sz="2800">
              <a:latin typeface="EB Garamond"/>
              <a:ea typeface="EB Garamond"/>
              <a:cs typeface="EB Garamond"/>
              <a:sym typeface="EB Garamond"/>
            </a:endParaRPr>
          </a:p>
          <a:p>
            <a:pPr marL="457200" lvl="0" indent="-379730" algn="l" rtl="0">
              <a:lnSpc>
                <a:spcPct val="150000"/>
              </a:lnSpc>
              <a:spcBef>
                <a:spcPts val="0"/>
              </a:spcBef>
              <a:spcAft>
                <a:spcPts val="0"/>
              </a:spcAft>
              <a:buSzPct val="100000"/>
              <a:buFont typeface="EB Garamond"/>
              <a:buAutoNum type="arabicPeriod"/>
            </a:pPr>
            <a:r>
              <a:rPr lang="en" sz="2800">
                <a:latin typeface="EB Garamond"/>
                <a:ea typeface="EB Garamond"/>
                <a:cs typeface="EB Garamond"/>
                <a:sym typeface="EB Garamond"/>
              </a:rPr>
              <a:t>Our project and scope</a:t>
            </a:r>
            <a:endParaRPr sz="2800">
              <a:latin typeface="EB Garamond"/>
              <a:ea typeface="EB Garamond"/>
              <a:cs typeface="EB Garamond"/>
              <a:sym typeface="EB Garamond"/>
            </a:endParaRPr>
          </a:p>
          <a:p>
            <a:pPr marL="457200" lvl="0" indent="-379730" algn="l" rtl="0">
              <a:lnSpc>
                <a:spcPct val="150000"/>
              </a:lnSpc>
              <a:spcBef>
                <a:spcPts val="0"/>
              </a:spcBef>
              <a:spcAft>
                <a:spcPts val="0"/>
              </a:spcAft>
              <a:buSzPct val="100000"/>
              <a:buFont typeface="EB Garamond"/>
              <a:buAutoNum type="arabicPeriod"/>
            </a:pPr>
            <a:r>
              <a:rPr lang="en" sz="2800">
                <a:latin typeface="EB Garamond"/>
                <a:ea typeface="EB Garamond"/>
                <a:cs typeface="EB Garamond"/>
                <a:sym typeface="EB Garamond"/>
              </a:rPr>
              <a:t>Data</a:t>
            </a:r>
            <a:endParaRPr sz="2800">
              <a:latin typeface="EB Garamond"/>
              <a:ea typeface="EB Garamond"/>
              <a:cs typeface="EB Garamond"/>
              <a:sym typeface="EB Garamond"/>
            </a:endParaRPr>
          </a:p>
          <a:p>
            <a:pPr marL="457200" lvl="0" indent="-379730" algn="l" rtl="0">
              <a:lnSpc>
                <a:spcPct val="150000"/>
              </a:lnSpc>
              <a:spcBef>
                <a:spcPts val="0"/>
              </a:spcBef>
              <a:spcAft>
                <a:spcPts val="0"/>
              </a:spcAft>
              <a:buSzPct val="100000"/>
              <a:buFont typeface="EB Garamond"/>
              <a:buAutoNum type="arabicPeriod"/>
            </a:pPr>
            <a:r>
              <a:rPr lang="en" sz="2800">
                <a:latin typeface="EB Garamond"/>
                <a:ea typeface="EB Garamond"/>
                <a:cs typeface="EB Garamond"/>
                <a:sym typeface="EB Garamond"/>
              </a:rPr>
              <a:t>Methodology</a:t>
            </a:r>
            <a:endParaRPr sz="2800">
              <a:latin typeface="EB Garamond"/>
              <a:ea typeface="EB Garamond"/>
              <a:cs typeface="EB Garamond"/>
              <a:sym typeface="EB Garamond"/>
            </a:endParaRPr>
          </a:p>
          <a:p>
            <a:pPr marL="457200" lvl="0" indent="-379730" algn="l" rtl="0">
              <a:lnSpc>
                <a:spcPct val="150000"/>
              </a:lnSpc>
              <a:spcBef>
                <a:spcPts val="0"/>
              </a:spcBef>
              <a:spcAft>
                <a:spcPts val="0"/>
              </a:spcAft>
              <a:buSzPct val="100000"/>
              <a:buFont typeface="EB Garamond"/>
              <a:buAutoNum type="arabicPeriod"/>
            </a:pPr>
            <a:r>
              <a:rPr lang="en" sz="2800">
                <a:latin typeface="EB Garamond"/>
                <a:ea typeface="EB Garamond"/>
                <a:cs typeface="EB Garamond"/>
                <a:sym typeface="EB Garamond"/>
              </a:rPr>
              <a:t>Results</a:t>
            </a:r>
            <a:endParaRPr sz="2800">
              <a:latin typeface="EB Garamond"/>
              <a:ea typeface="EB Garamond"/>
              <a:cs typeface="EB Garamond"/>
              <a:sym typeface="EB Garamond"/>
            </a:endParaRPr>
          </a:p>
          <a:p>
            <a:pPr marL="457200" lvl="0" indent="-379730" algn="l" rtl="0">
              <a:lnSpc>
                <a:spcPct val="150000"/>
              </a:lnSpc>
              <a:spcBef>
                <a:spcPts val="0"/>
              </a:spcBef>
              <a:spcAft>
                <a:spcPts val="0"/>
              </a:spcAft>
              <a:buSzPct val="100000"/>
              <a:buFont typeface="EB Garamond"/>
              <a:buAutoNum type="arabicPeriod"/>
            </a:pPr>
            <a:r>
              <a:rPr lang="en" sz="2800">
                <a:latin typeface="EB Garamond"/>
                <a:ea typeface="EB Garamond"/>
                <a:cs typeface="EB Garamond"/>
                <a:sym typeface="EB Garamond"/>
              </a:rPr>
              <a:t>Conclusion</a:t>
            </a:r>
            <a:endParaRPr sz="28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body" idx="1"/>
          </p:nvPr>
        </p:nvSpPr>
        <p:spPr>
          <a:xfrm>
            <a:off x="948775" y="1067750"/>
            <a:ext cx="36708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a:bodyPr>
          <a:lstStyle/>
          <a:p>
            <a:pPr marL="342900" lvl="0" indent="-342900" algn="ctr" rtl="0">
              <a:spcBef>
                <a:spcPts val="0"/>
              </a:spcBef>
              <a:spcAft>
                <a:spcPts val="0"/>
              </a:spcAft>
              <a:buNone/>
            </a:pPr>
            <a:r>
              <a:rPr lang="en" b="1">
                <a:solidFill>
                  <a:schemeClr val="lt1"/>
                </a:solidFill>
              </a:rPr>
              <a:t>1. Estimating R*</a:t>
            </a:r>
            <a:endParaRPr/>
          </a:p>
        </p:txBody>
      </p:sp>
      <p:sp>
        <p:nvSpPr>
          <p:cNvPr id="140" name="Google Shape;140;p24"/>
          <p:cNvSpPr txBox="1"/>
          <p:nvPr/>
        </p:nvSpPr>
        <p:spPr>
          <a:xfrm>
            <a:off x="948778" y="1539005"/>
            <a:ext cx="3670500" cy="32043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254000" algn="l" rtl="0">
              <a:spcBef>
                <a:spcPts val="0"/>
              </a:spcBef>
              <a:spcAft>
                <a:spcPts val="0"/>
              </a:spcAft>
              <a:buClr>
                <a:schemeClr val="lt2"/>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1" name="Google Shape;141;p24"/>
          <p:cNvSpPr txBox="1"/>
          <p:nvPr/>
        </p:nvSpPr>
        <p:spPr>
          <a:xfrm>
            <a:off x="948775" y="1556900"/>
            <a:ext cx="3670800" cy="248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1" u="none" strike="noStrike" cap="none">
                <a:solidFill>
                  <a:schemeClr val="lt2"/>
                </a:solidFill>
                <a:latin typeface="Arial"/>
                <a:ea typeface="Arial"/>
                <a:cs typeface="Arial"/>
                <a:sym typeface="Arial"/>
              </a:rPr>
              <a:t>Current literature includes:</a:t>
            </a:r>
            <a:endParaRPr sz="1100"/>
          </a:p>
          <a:p>
            <a:pPr marL="0" marR="0" lvl="0" indent="0" algn="l" rtl="0">
              <a:spcBef>
                <a:spcPts val="0"/>
              </a:spcBef>
              <a:spcAft>
                <a:spcPts val="0"/>
              </a:spcAft>
              <a:buNone/>
            </a:pPr>
            <a:r>
              <a:rPr lang="en" sz="1100" b="1"/>
              <a:t>Laubach and Williams (LW) model (2003)</a:t>
            </a:r>
            <a:endParaRPr sz="1100" b="1"/>
          </a:p>
          <a:p>
            <a:pPr marL="457200" marR="0" lvl="0" indent="-298450" algn="l" rtl="0">
              <a:spcBef>
                <a:spcPts val="0"/>
              </a:spcBef>
              <a:spcAft>
                <a:spcPts val="0"/>
              </a:spcAft>
              <a:buSzPts val="1100"/>
              <a:buChar char="●"/>
            </a:pPr>
            <a:r>
              <a:rPr lang="en" sz="1100"/>
              <a:t>Estimates R* using data on real GDP, inflation, and FFR for the US</a:t>
            </a:r>
            <a:endParaRPr sz="1100"/>
          </a:p>
          <a:p>
            <a:pPr marL="0" marR="0" lvl="0" indent="0" algn="l" rtl="0">
              <a:spcBef>
                <a:spcPts val="0"/>
              </a:spcBef>
              <a:spcAft>
                <a:spcPts val="0"/>
              </a:spcAft>
              <a:buNone/>
            </a:pPr>
            <a:r>
              <a:rPr lang="en" sz="1100" b="1"/>
              <a:t>Holston, Laubach, and Williams (HLW) model (2017)</a:t>
            </a:r>
            <a:endParaRPr sz="1100" b="1"/>
          </a:p>
          <a:p>
            <a:pPr marL="457200" marR="0" lvl="0" indent="-298450" algn="l" rtl="0">
              <a:spcBef>
                <a:spcPts val="0"/>
              </a:spcBef>
              <a:spcAft>
                <a:spcPts val="0"/>
              </a:spcAft>
              <a:buSzPts val="1100"/>
              <a:buChar char="●"/>
            </a:pPr>
            <a:r>
              <a:rPr lang="en" sz="1100"/>
              <a:t>Extends LW model by incorporating international data on the US, Canada, and Euro Area</a:t>
            </a:r>
            <a:endParaRPr sz="1100"/>
          </a:p>
          <a:p>
            <a:pPr marL="0" lvl="0" indent="0" algn="l" rtl="0">
              <a:spcBef>
                <a:spcPts val="0"/>
              </a:spcBef>
              <a:spcAft>
                <a:spcPts val="0"/>
              </a:spcAft>
              <a:buNone/>
            </a:pPr>
            <a:r>
              <a:rPr lang="en" sz="1100" b="1">
                <a:solidFill>
                  <a:schemeClr val="dk1"/>
                </a:solidFill>
              </a:rPr>
              <a:t>Holston, Laubach, and Williams (HLW) model (2023)</a:t>
            </a:r>
            <a:endParaRPr sz="1100" b="1">
              <a:solidFill>
                <a:schemeClr val="dk1"/>
              </a:solidFill>
            </a:endParaRPr>
          </a:p>
          <a:p>
            <a:pPr marL="457200" marR="0" lvl="0" indent="-298450" algn="l" rtl="0">
              <a:spcBef>
                <a:spcPts val="0"/>
              </a:spcBef>
              <a:spcAft>
                <a:spcPts val="0"/>
              </a:spcAft>
              <a:buSzPts val="1100"/>
              <a:buChar char="●"/>
            </a:pPr>
            <a:r>
              <a:rPr lang="en" sz="1100"/>
              <a:t>Considers time varying volatility and persistent supply shocks (e.g., pandemic)</a:t>
            </a:r>
            <a:endParaRPr sz="1100"/>
          </a:p>
          <a:p>
            <a:pPr marL="457200" marR="0" lvl="0" indent="0" algn="l" rtl="0">
              <a:spcBef>
                <a:spcPts val="0"/>
              </a:spcBef>
              <a:spcAft>
                <a:spcPts val="0"/>
              </a:spcAft>
              <a:buNone/>
            </a:pPr>
            <a:endParaRPr sz="1100"/>
          </a:p>
          <a:p>
            <a:pPr marL="0" marR="0" lvl="0" indent="0" algn="l" rtl="0">
              <a:spcBef>
                <a:spcPts val="0"/>
              </a:spcBef>
              <a:spcAft>
                <a:spcPts val="0"/>
              </a:spcAft>
              <a:buNone/>
            </a:pPr>
            <a:r>
              <a:rPr lang="en" sz="1100" b="1"/>
              <a:t>Taylor Rule</a:t>
            </a:r>
            <a:endParaRPr sz="1100" b="1"/>
          </a:p>
          <a:p>
            <a:pPr marL="457200" marR="0" lvl="0" indent="-298450" algn="l" rtl="0">
              <a:spcBef>
                <a:spcPts val="0"/>
              </a:spcBef>
              <a:spcAft>
                <a:spcPts val="0"/>
              </a:spcAft>
              <a:buSzPts val="1100"/>
              <a:buChar char="●"/>
            </a:pPr>
            <a:r>
              <a:rPr lang="en" sz="1100"/>
              <a:t>Intercept of the Taylor Rule suggests R* of 2%</a:t>
            </a:r>
            <a:endParaRPr sz="1100"/>
          </a:p>
          <a:p>
            <a:pPr marL="0" marR="0" lvl="0" indent="0" algn="l" rtl="0">
              <a:spcBef>
                <a:spcPts val="0"/>
              </a:spcBef>
              <a:spcAft>
                <a:spcPts val="0"/>
              </a:spcAft>
              <a:buNone/>
            </a:pPr>
            <a:endParaRPr sz="1100"/>
          </a:p>
        </p:txBody>
      </p:sp>
      <p:sp>
        <p:nvSpPr>
          <p:cNvPr id="142" name="Google Shape;142;p24"/>
          <p:cNvSpPr txBox="1"/>
          <p:nvPr/>
        </p:nvSpPr>
        <p:spPr>
          <a:xfrm>
            <a:off x="948775" y="3996525"/>
            <a:ext cx="36705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i="1">
                <a:solidFill>
                  <a:schemeClr val="lt2"/>
                </a:solidFill>
              </a:rPr>
              <a:t>Takeaway: </a:t>
            </a:r>
            <a:r>
              <a:rPr lang="en" sz="1100"/>
              <a:t>There is a significant variation in R*, from 0.5% to 2%</a:t>
            </a:r>
            <a:endParaRPr sz="1100"/>
          </a:p>
          <a:p>
            <a:pPr marL="0" marR="0" lvl="0" indent="0" algn="l" rtl="0">
              <a:spcBef>
                <a:spcPts val="0"/>
              </a:spcBef>
              <a:spcAft>
                <a:spcPts val="0"/>
              </a:spcAft>
              <a:buNone/>
            </a:pPr>
            <a:r>
              <a:rPr lang="en" sz="1100" i="1">
                <a:solidFill>
                  <a:schemeClr val="lt2"/>
                </a:solidFill>
              </a:rPr>
              <a:t>Contribution:</a:t>
            </a:r>
            <a:r>
              <a:rPr lang="en" sz="1100"/>
              <a:t> We aim to contribute to this discourse by measuring R* ourselves</a:t>
            </a:r>
            <a:endParaRPr sz="1100"/>
          </a:p>
        </p:txBody>
      </p:sp>
      <p:cxnSp>
        <p:nvCxnSpPr>
          <p:cNvPr id="143" name="Google Shape;143;p24"/>
          <p:cNvCxnSpPr/>
          <p:nvPr/>
        </p:nvCxnSpPr>
        <p:spPr>
          <a:xfrm>
            <a:off x="952500" y="3996525"/>
            <a:ext cx="3666600" cy="0"/>
          </a:xfrm>
          <a:prstGeom prst="straightConnector1">
            <a:avLst/>
          </a:prstGeom>
          <a:noFill/>
          <a:ln w="26425" cap="flat" cmpd="sng">
            <a:solidFill>
              <a:schemeClr val="accent1"/>
            </a:solidFill>
            <a:prstDash val="solid"/>
            <a:round/>
            <a:headEnd type="none" w="sm" len="sm"/>
            <a:tailEnd type="none" w="sm" len="sm"/>
          </a:ln>
        </p:spPr>
      </p:cxnSp>
      <p:sp>
        <p:nvSpPr>
          <p:cNvPr id="144" name="Google Shape;144;p24"/>
          <p:cNvSpPr txBox="1"/>
          <p:nvPr/>
        </p:nvSpPr>
        <p:spPr>
          <a:xfrm>
            <a:off x="4986125" y="1067750"/>
            <a:ext cx="36705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a:bodyPr>
          <a:lstStyle/>
          <a:p>
            <a:pPr marL="342900" marR="0" lvl="0" indent="-342900" algn="ctr" rtl="0">
              <a:spcBef>
                <a:spcPts val="0"/>
              </a:spcBef>
              <a:spcAft>
                <a:spcPts val="0"/>
              </a:spcAft>
              <a:buNone/>
            </a:pPr>
            <a:r>
              <a:rPr lang="en" sz="1400" b="1" u="none">
                <a:solidFill>
                  <a:schemeClr val="lt1"/>
                </a:solidFill>
                <a:latin typeface="Arial"/>
                <a:ea typeface="Arial"/>
                <a:cs typeface="Arial"/>
                <a:sym typeface="Arial"/>
              </a:rPr>
              <a:t>2. </a:t>
            </a:r>
            <a:r>
              <a:rPr lang="en" b="1">
                <a:solidFill>
                  <a:schemeClr val="lt1"/>
                </a:solidFill>
              </a:rPr>
              <a:t>Modifications to the Taylor Rule</a:t>
            </a:r>
            <a:endParaRPr sz="1100"/>
          </a:p>
        </p:txBody>
      </p:sp>
      <p:sp>
        <p:nvSpPr>
          <p:cNvPr id="145" name="Google Shape;145;p24"/>
          <p:cNvSpPr txBox="1"/>
          <p:nvPr/>
        </p:nvSpPr>
        <p:spPr>
          <a:xfrm>
            <a:off x="4986052" y="1538925"/>
            <a:ext cx="3670500" cy="32040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342900" algn="l" rtl="0">
              <a:spcBef>
                <a:spcPts val="0"/>
              </a:spcBef>
              <a:spcAft>
                <a:spcPts val="0"/>
              </a:spcAft>
              <a:buNone/>
            </a:pPr>
            <a:endParaRPr sz="1400" b="0" u="none">
              <a:solidFill>
                <a:schemeClr val="dk1"/>
              </a:solidFill>
              <a:latin typeface="Arial"/>
              <a:ea typeface="Arial"/>
              <a:cs typeface="Arial"/>
              <a:sym typeface="Arial"/>
            </a:endParaRPr>
          </a:p>
        </p:txBody>
      </p:sp>
      <p:sp>
        <p:nvSpPr>
          <p:cNvPr id="146" name="Google Shape;146;p24"/>
          <p:cNvSpPr txBox="1"/>
          <p:nvPr/>
        </p:nvSpPr>
        <p:spPr>
          <a:xfrm>
            <a:off x="4995875" y="1553800"/>
            <a:ext cx="3660900" cy="248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i="1">
                <a:solidFill>
                  <a:schemeClr val="lt2"/>
                </a:solidFill>
                <a:latin typeface="Arial"/>
                <a:ea typeface="Arial"/>
                <a:cs typeface="Arial"/>
                <a:sym typeface="Arial"/>
              </a:rPr>
              <a:t>Current literature includes:</a:t>
            </a:r>
            <a:endParaRPr sz="1100"/>
          </a:p>
          <a:p>
            <a:pPr marL="0" lvl="0" indent="0" algn="l" rtl="0">
              <a:spcBef>
                <a:spcPts val="0"/>
              </a:spcBef>
              <a:spcAft>
                <a:spcPts val="0"/>
              </a:spcAft>
              <a:buNone/>
            </a:pPr>
            <a:r>
              <a:rPr lang="en" sz="1100" b="1">
                <a:solidFill>
                  <a:schemeClr val="dk1"/>
                </a:solidFill>
              </a:rPr>
              <a:t>“The Taylor Principles” by Nikolsko-Rzhevskyy, Papell, and Prodan</a:t>
            </a:r>
            <a:endParaRPr sz="1100" b="1">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Explore various modifications to the Taylor Rule, such as time-varying equilibrium real interest rates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Provides quantitative method for understanding Taylor Rule deviations</a:t>
            </a:r>
            <a:endParaRPr sz="1100">
              <a:solidFill>
                <a:schemeClr val="dk1"/>
              </a:solidFill>
            </a:endParaRPr>
          </a:p>
          <a:p>
            <a:pPr marL="0" lvl="0" indent="0" algn="l" rtl="0">
              <a:spcBef>
                <a:spcPts val="0"/>
              </a:spcBef>
              <a:spcAft>
                <a:spcPts val="0"/>
              </a:spcAft>
              <a:buNone/>
            </a:pPr>
            <a:r>
              <a:rPr lang="en" sz="1100" b="1">
                <a:solidFill>
                  <a:schemeClr val="dk1"/>
                </a:solidFill>
              </a:rPr>
              <a:t>“Taylor Rules and the Deutschmark–Dollar Real Exchange Rate” by Engel and West</a:t>
            </a:r>
            <a:endParaRPr sz="1100" b="1">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Explores the relationship between the Taylor Rule and real exchange rates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Highlights international applicability of Taylor Rule</a:t>
            </a:r>
            <a:endParaRPr sz="1100">
              <a:solidFill>
                <a:schemeClr val="dk1"/>
              </a:solidFill>
            </a:endParaRPr>
          </a:p>
        </p:txBody>
      </p:sp>
      <p:sp>
        <p:nvSpPr>
          <p:cNvPr id="147" name="Google Shape;147;p24"/>
          <p:cNvSpPr txBox="1"/>
          <p:nvPr/>
        </p:nvSpPr>
        <p:spPr>
          <a:xfrm>
            <a:off x="4986126" y="3996525"/>
            <a:ext cx="3670500" cy="746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1100" i="1">
                <a:solidFill>
                  <a:schemeClr val="lt2"/>
                </a:solidFill>
              </a:rPr>
              <a:t>Takeaway: </a:t>
            </a:r>
            <a:r>
              <a:rPr lang="en" sz="1100">
                <a:solidFill>
                  <a:schemeClr val="dk1"/>
                </a:solidFill>
              </a:rPr>
              <a:t>Methodology from Nikolsko-Rzhevskyy, Papell, and Prodan for modifying Taylor Rule</a:t>
            </a:r>
            <a:endParaRPr sz="1100">
              <a:solidFill>
                <a:schemeClr val="dk1"/>
              </a:solidFill>
            </a:endParaRPr>
          </a:p>
          <a:p>
            <a:pPr marL="0" lvl="0" indent="0" algn="l" rtl="0">
              <a:spcBef>
                <a:spcPts val="0"/>
              </a:spcBef>
              <a:spcAft>
                <a:spcPts val="0"/>
              </a:spcAft>
              <a:buNone/>
            </a:pPr>
            <a:r>
              <a:rPr lang="en" sz="1100" i="1">
                <a:solidFill>
                  <a:schemeClr val="lt2"/>
                </a:solidFill>
              </a:rPr>
              <a:t>Contribution:</a:t>
            </a:r>
            <a:r>
              <a:rPr lang="en" sz="1100">
                <a:solidFill>
                  <a:schemeClr val="dk1"/>
                </a:solidFill>
              </a:rPr>
              <a:t> Gap in considering correlation of exchange rate with output gap and inflation</a:t>
            </a:r>
            <a:endParaRPr sz="1100"/>
          </a:p>
        </p:txBody>
      </p:sp>
      <p:cxnSp>
        <p:nvCxnSpPr>
          <p:cNvPr id="148" name="Google Shape;148;p24"/>
          <p:cNvCxnSpPr/>
          <p:nvPr/>
        </p:nvCxnSpPr>
        <p:spPr>
          <a:xfrm>
            <a:off x="4995775" y="3984950"/>
            <a:ext cx="3660900" cy="11700"/>
          </a:xfrm>
          <a:prstGeom prst="straightConnector1">
            <a:avLst/>
          </a:prstGeom>
          <a:noFill/>
          <a:ln w="26425" cap="flat" cmpd="sng">
            <a:solidFill>
              <a:schemeClr val="accent1"/>
            </a:solidFill>
            <a:prstDash val="solid"/>
            <a:round/>
            <a:headEnd type="none" w="sm" len="sm"/>
            <a:tailEnd type="none" w="sm" len="sm"/>
          </a:ln>
        </p:spPr>
      </p:cxnSp>
      <p:sp>
        <p:nvSpPr>
          <p:cNvPr id="149" name="Google Shape;149;p24"/>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Literature Review</a:t>
            </a:r>
            <a:endParaRPr sz="3200" b="1">
              <a:latin typeface="EB Garamond"/>
              <a:ea typeface="EB Garamond"/>
              <a:cs typeface="EB Garamond"/>
              <a:sym typeface="EB Garamond"/>
            </a:endParaRPr>
          </a:p>
        </p:txBody>
      </p:sp>
      <p:sp>
        <p:nvSpPr>
          <p:cNvPr id="150" name="Google Shape;150;p24"/>
          <p:cNvSpPr/>
          <p:nvPr/>
        </p:nvSpPr>
        <p:spPr>
          <a:xfrm>
            <a:off x="4927725" y="991375"/>
            <a:ext cx="3780900" cy="3810000"/>
          </a:xfrm>
          <a:prstGeom prst="rect">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a:t>Variation in R*</a:t>
            </a:r>
            <a:endParaRPr/>
          </a:p>
        </p:txBody>
      </p:sp>
      <p:sp>
        <p:nvSpPr>
          <p:cNvPr id="156" name="Google Shape;156;p25"/>
          <p:cNvSpPr txBox="1">
            <a:spLocks noGrp="1"/>
          </p:cNvSpPr>
          <p:nvPr>
            <p:ph type="body" idx="1"/>
          </p:nvPr>
        </p:nvSpPr>
        <p:spPr>
          <a:xfrm>
            <a:off x="955678" y="908685"/>
            <a:ext cx="7701000" cy="3759000"/>
          </a:xfrm>
          <a:prstGeom prst="rect">
            <a:avLst/>
          </a:prstGeom>
        </p:spPr>
        <p:txBody>
          <a:bodyPr spcFirstLastPara="1" wrap="square" lIns="0" tIns="34275" rIns="0" bIns="34275" anchor="t" anchorCtr="0">
            <a:normAutofit/>
          </a:bodyPr>
          <a:lstStyle/>
          <a:p>
            <a:pPr marL="0" lvl="0" indent="0" algn="l" rtl="0">
              <a:spcBef>
                <a:spcPts val="300"/>
              </a:spcBef>
              <a:spcAft>
                <a:spcPts val="0"/>
              </a:spcAft>
              <a:buNone/>
            </a:pPr>
            <a:endParaRPr/>
          </a:p>
        </p:txBody>
      </p:sp>
      <p:pic>
        <p:nvPicPr>
          <p:cNvPr id="157" name="Google Shape;157;p25"/>
          <p:cNvPicPr preferRelativeResize="0"/>
          <p:nvPr/>
        </p:nvPicPr>
        <p:blipFill>
          <a:blip r:embed="rId3">
            <a:alphaModFix/>
          </a:blip>
          <a:stretch>
            <a:fillRect/>
          </a:stretch>
        </p:blipFill>
        <p:spPr>
          <a:xfrm>
            <a:off x="582925" y="1009500"/>
            <a:ext cx="8438927"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body" idx="1"/>
          </p:nvPr>
        </p:nvSpPr>
        <p:spPr>
          <a:xfrm>
            <a:off x="948775" y="1067750"/>
            <a:ext cx="36708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a:bodyPr>
          <a:lstStyle/>
          <a:p>
            <a:pPr marL="342900" lvl="0" indent="-342900" algn="ctr" rtl="0">
              <a:spcBef>
                <a:spcPts val="0"/>
              </a:spcBef>
              <a:spcAft>
                <a:spcPts val="0"/>
              </a:spcAft>
              <a:buNone/>
            </a:pPr>
            <a:r>
              <a:rPr lang="en" b="1">
                <a:solidFill>
                  <a:schemeClr val="lt1"/>
                </a:solidFill>
              </a:rPr>
              <a:t>1. Estimating R*</a:t>
            </a:r>
            <a:endParaRPr/>
          </a:p>
        </p:txBody>
      </p:sp>
      <p:sp>
        <p:nvSpPr>
          <p:cNvPr id="164" name="Google Shape;164;p26"/>
          <p:cNvSpPr txBox="1"/>
          <p:nvPr/>
        </p:nvSpPr>
        <p:spPr>
          <a:xfrm>
            <a:off x="948778" y="1539005"/>
            <a:ext cx="3670500" cy="32043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254000" algn="l" rtl="0">
              <a:spcBef>
                <a:spcPts val="0"/>
              </a:spcBef>
              <a:spcAft>
                <a:spcPts val="0"/>
              </a:spcAft>
              <a:buClr>
                <a:schemeClr val="lt2"/>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5" name="Google Shape;165;p26"/>
          <p:cNvSpPr txBox="1"/>
          <p:nvPr/>
        </p:nvSpPr>
        <p:spPr>
          <a:xfrm>
            <a:off x="948775" y="1556900"/>
            <a:ext cx="3670800" cy="248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1" u="none" strike="noStrike" cap="none">
                <a:solidFill>
                  <a:schemeClr val="lt2"/>
                </a:solidFill>
                <a:latin typeface="Arial"/>
                <a:ea typeface="Arial"/>
                <a:cs typeface="Arial"/>
                <a:sym typeface="Arial"/>
              </a:rPr>
              <a:t>Current literature includes:</a:t>
            </a:r>
            <a:endParaRPr sz="1100"/>
          </a:p>
          <a:p>
            <a:pPr marL="0" marR="0" lvl="0" indent="0" algn="l" rtl="0">
              <a:spcBef>
                <a:spcPts val="0"/>
              </a:spcBef>
              <a:spcAft>
                <a:spcPts val="0"/>
              </a:spcAft>
              <a:buNone/>
            </a:pPr>
            <a:r>
              <a:rPr lang="en" sz="1100" b="1"/>
              <a:t>Lobach and Williams (LW) model (2003)</a:t>
            </a:r>
            <a:endParaRPr sz="1100" b="1"/>
          </a:p>
          <a:p>
            <a:pPr marL="457200" marR="0" lvl="0" indent="-298450" algn="l" rtl="0">
              <a:spcBef>
                <a:spcPts val="0"/>
              </a:spcBef>
              <a:spcAft>
                <a:spcPts val="0"/>
              </a:spcAft>
              <a:buSzPts val="1100"/>
              <a:buChar char="●"/>
            </a:pPr>
            <a:r>
              <a:rPr lang="en" sz="1100"/>
              <a:t>Estimates R* using data on real GDP, inflation, and FFR for the US</a:t>
            </a:r>
            <a:endParaRPr sz="1100"/>
          </a:p>
          <a:p>
            <a:pPr marL="0" marR="0" lvl="0" indent="0" algn="l" rtl="0">
              <a:spcBef>
                <a:spcPts val="0"/>
              </a:spcBef>
              <a:spcAft>
                <a:spcPts val="0"/>
              </a:spcAft>
              <a:buNone/>
            </a:pPr>
            <a:r>
              <a:rPr lang="en" sz="1100" b="1"/>
              <a:t>Holston, Laubach, and Williams (HLW) model (2017)</a:t>
            </a:r>
            <a:endParaRPr sz="1100" b="1"/>
          </a:p>
          <a:p>
            <a:pPr marL="457200" marR="0" lvl="0" indent="-298450" algn="l" rtl="0">
              <a:spcBef>
                <a:spcPts val="0"/>
              </a:spcBef>
              <a:spcAft>
                <a:spcPts val="0"/>
              </a:spcAft>
              <a:buSzPts val="1100"/>
              <a:buChar char="●"/>
            </a:pPr>
            <a:r>
              <a:rPr lang="en" sz="1100"/>
              <a:t>Extends LW model by incorporating international data on the US, Canada, and Euro Area</a:t>
            </a:r>
            <a:endParaRPr sz="1100"/>
          </a:p>
          <a:p>
            <a:pPr marL="0" lvl="0" indent="0" algn="l" rtl="0">
              <a:spcBef>
                <a:spcPts val="0"/>
              </a:spcBef>
              <a:spcAft>
                <a:spcPts val="0"/>
              </a:spcAft>
              <a:buNone/>
            </a:pPr>
            <a:r>
              <a:rPr lang="en" sz="1100" b="1">
                <a:solidFill>
                  <a:schemeClr val="dk1"/>
                </a:solidFill>
              </a:rPr>
              <a:t>Holston, Laubach, and Williams (HLW) model (2023)</a:t>
            </a:r>
            <a:endParaRPr sz="1100" b="1">
              <a:solidFill>
                <a:schemeClr val="dk1"/>
              </a:solidFill>
            </a:endParaRPr>
          </a:p>
          <a:p>
            <a:pPr marL="457200" marR="0" lvl="0" indent="-298450" algn="l" rtl="0">
              <a:spcBef>
                <a:spcPts val="0"/>
              </a:spcBef>
              <a:spcAft>
                <a:spcPts val="0"/>
              </a:spcAft>
              <a:buSzPts val="1100"/>
              <a:buChar char="●"/>
            </a:pPr>
            <a:r>
              <a:rPr lang="en" sz="1100"/>
              <a:t>Considers time varying volatility and persistent supply shocks (e.g., pandemic)</a:t>
            </a:r>
            <a:endParaRPr sz="1100"/>
          </a:p>
          <a:p>
            <a:pPr marL="457200" marR="0" lvl="0" indent="0" algn="l" rtl="0">
              <a:spcBef>
                <a:spcPts val="0"/>
              </a:spcBef>
              <a:spcAft>
                <a:spcPts val="0"/>
              </a:spcAft>
              <a:buNone/>
            </a:pPr>
            <a:endParaRPr sz="1100"/>
          </a:p>
          <a:p>
            <a:pPr marL="0" marR="0" lvl="0" indent="0" algn="l" rtl="0">
              <a:spcBef>
                <a:spcPts val="0"/>
              </a:spcBef>
              <a:spcAft>
                <a:spcPts val="0"/>
              </a:spcAft>
              <a:buNone/>
            </a:pPr>
            <a:r>
              <a:rPr lang="en" sz="1100" b="1"/>
              <a:t>Taylor Rule</a:t>
            </a:r>
            <a:endParaRPr sz="1100" b="1"/>
          </a:p>
          <a:p>
            <a:pPr marL="457200" marR="0" lvl="0" indent="-298450" algn="l" rtl="0">
              <a:spcBef>
                <a:spcPts val="0"/>
              </a:spcBef>
              <a:spcAft>
                <a:spcPts val="0"/>
              </a:spcAft>
              <a:buSzPts val="1100"/>
              <a:buChar char="●"/>
            </a:pPr>
            <a:r>
              <a:rPr lang="en" sz="1100"/>
              <a:t>Intercept of the Taylor Rule suggests R* of 2%</a:t>
            </a:r>
            <a:endParaRPr sz="1100"/>
          </a:p>
          <a:p>
            <a:pPr marL="0" marR="0" lvl="0" indent="0" algn="l" rtl="0">
              <a:spcBef>
                <a:spcPts val="0"/>
              </a:spcBef>
              <a:spcAft>
                <a:spcPts val="0"/>
              </a:spcAft>
              <a:buNone/>
            </a:pPr>
            <a:endParaRPr sz="1100"/>
          </a:p>
        </p:txBody>
      </p:sp>
      <p:sp>
        <p:nvSpPr>
          <p:cNvPr id="166" name="Google Shape;166;p26"/>
          <p:cNvSpPr txBox="1"/>
          <p:nvPr/>
        </p:nvSpPr>
        <p:spPr>
          <a:xfrm>
            <a:off x="948775" y="3996525"/>
            <a:ext cx="36705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i="1">
                <a:solidFill>
                  <a:schemeClr val="lt2"/>
                </a:solidFill>
              </a:rPr>
              <a:t>Takeaway: </a:t>
            </a:r>
            <a:r>
              <a:rPr lang="en" sz="1100"/>
              <a:t>There is a significant variation in R*, from 0.5% to 2%</a:t>
            </a:r>
            <a:endParaRPr sz="1100"/>
          </a:p>
          <a:p>
            <a:pPr marL="0" marR="0" lvl="0" indent="0" algn="l" rtl="0">
              <a:spcBef>
                <a:spcPts val="0"/>
              </a:spcBef>
              <a:spcAft>
                <a:spcPts val="0"/>
              </a:spcAft>
              <a:buNone/>
            </a:pPr>
            <a:r>
              <a:rPr lang="en" sz="1100" i="1">
                <a:solidFill>
                  <a:schemeClr val="lt2"/>
                </a:solidFill>
              </a:rPr>
              <a:t>Contribution:</a:t>
            </a:r>
            <a:r>
              <a:rPr lang="en" sz="1100"/>
              <a:t> We aim to contribute to this discourse by measuring R* ourselves</a:t>
            </a:r>
            <a:endParaRPr sz="1100"/>
          </a:p>
        </p:txBody>
      </p:sp>
      <p:cxnSp>
        <p:nvCxnSpPr>
          <p:cNvPr id="167" name="Google Shape;167;p26"/>
          <p:cNvCxnSpPr/>
          <p:nvPr/>
        </p:nvCxnSpPr>
        <p:spPr>
          <a:xfrm>
            <a:off x="952500" y="3996525"/>
            <a:ext cx="3666600" cy="0"/>
          </a:xfrm>
          <a:prstGeom prst="straightConnector1">
            <a:avLst/>
          </a:prstGeom>
          <a:noFill/>
          <a:ln w="26425" cap="flat" cmpd="sng">
            <a:solidFill>
              <a:schemeClr val="accent1"/>
            </a:solidFill>
            <a:prstDash val="solid"/>
            <a:round/>
            <a:headEnd type="none" w="sm" len="sm"/>
            <a:tailEnd type="none" w="sm" len="sm"/>
          </a:ln>
        </p:spPr>
      </p:cxnSp>
      <p:sp>
        <p:nvSpPr>
          <p:cNvPr id="168" name="Google Shape;168;p26"/>
          <p:cNvSpPr txBox="1"/>
          <p:nvPr/>
        </p:nvSpPr>
        <p:spPr>
          <a:xfrm>
            <a:off x="4986125" y="1067750"/>
            <a:ext cx="36705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a:bodyPr>
          <a:lstStyle/>
          <a:p>
            <a:pPr marL="342900" marR="0" lvl="0" indent="-342900" algn="ctr" rtl="0">
              <a:spcBef>
                <a:spcPts val="0"/>
              </a:spcBef>
              <a:spcAft>
                <a:spcPts val="0"/>
              </a:spcAft>
              <a:buNone/>
            </a:pPr>
            <a:r>
              <a:rPr lang="en" sz="1400" b="1" u="none">
                <a:solidFill>
                  <a:schemeClr val="lt1"/>
                </a:solidFill>
                <a:latin typeface="Arial"/>
                <a:ea typeface="Arial"/>
                <a:cs typeface="Arial"/>
                <a:sym typeface="Arial"/>
              </a:rPr>
              <a:t>2. </a:t>
            </a:r>
            <a:r>
              <a:rPr lang="en" b="1">
                <a:solidFill>
                  <a:schemeClr val="lt1"/>
                </a:solidFill>
              </a:rPr>
              <a:t>Modifications to the Taylor Rule</a:t>
            </a:r>
            <a:endParaRPr sz="1100"/>
          </a:p>
        </p:txBody>
      </p:sp>
      <p:sp>
        <p:nvSpPr>
          <p:cNvPr id="169" name="Google Shape;169;p26"/>
          <p:cNvSpPr txBox="1"/>
          <p:nvPr/>
        </p:nvSpPr>
        <p:spPr>
          <a:xfrm>
            <a:off x="4986052" y="1538925"/>
            <a:ext cx="3670500" cy="32040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342900" algn="l" rtl="0">
              <a:spcBef>
                <a:spcPts val="0"/>
              </a:spcBef>
              <a:spcAft>
                <a:spcPts val="0"/>
              </a:spcAft>
              <a:buNone/>
            </a:pPr>
            <a:endParaRPr sz="1400" b="0" u="none">
              <a:solidFill>
                <a:schemeClr val="dk1"/>
              </a:solidFill>
              <a:latin typeface="Arial"/>
              <a:ea typeface="Arial"/>
              <a:cs typeface="Arial"/>
              <a:sym typeface="Arial"/>
            </a:endParaRPr>
          </a:p>
        </p:txBody>
      </p:sp>
      <p:sp>
        <p:nvSpPr>
          <p:cNvPr id="170" name="Google Shape;170;p26"/>
          <p:cNvSpPr txBox="1"/>
          <p:nvPr/>
        </p:nvSpPr>
        <p:spPr>
          <a:xfrm>
            <a:off x="4995875" y="1553800"/>
            <a:ext cx="3660900" cy="248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i="1">
                <a:solidFill>
                  <a:schemeClr val="lt2"/>
                </a:solidFill>
                <a:latin typeface="Arial"/>
                <a:ea typeface="Arial"/>
                <a:cs typeface="Arial"/>
                <a:sym typeface="Arial"/>
              </a:rPr>
              <a:t>Current literature includes:</a:t>
            </a:r>
            <a:endParaRPr sz="1100"/>
          </a:p>
          <a:p>
            <a:pPr marL="0" lvl="0" indent="0" algn="l" rtl="0">
              <a:spcBef>
                <a:spcPts val="0"/>
              </a:spcBef>
              <a:spcAft>
                <a:spcPts val="0"/>
              </a:spcAft>
              <a:buNone/>
            </a:pPr>
            <a:r>
              <a:rPr lang="en" sz="1100" b="1">
                <a:solidFill>
                  <a:schemeClr val="dk1"/>
                </a:solidFill>
              </a:rPr>
              <a:t>“The Taylor Principles” by Nikolsko-Rzhevskyy, Papell, and Prodan</a:t>
            </a:r>
            <a:endParaRPr sz="1100" b="1">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Explore various modifications to the Taylor Rule, such as time-varying equilibrium real interest rates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Provides quantitative method for understanding Taylor Rule deviations</a:t>
            </a:r>
            <a:endParaRPr sz="1100">
              <a:solidFill>
                <a:schemeClr val="dk1"/>
              </a:solidFill>
            </a:endParaRPr>
          </a:p>
          <a:p>
            <a:pPr marL="0" lvl="0" indent="0" algn="l" rtl="0">
              <a:spcBef>
                <a:spcPts val="0"/>
              </a:spcBef>
              <a:spcAft>
                <a:spcPts val="0"/>
              </a:spcAft>
              <a:buNone/>
            </a:pPr>
            <a:r>
              <a:rPr lang="en" sz="1100" b="1">
                <a:solidFill>
                  <a:schemeClr val="dk1"/>
                </a:solidFill>
              </a:rPr>
              <a:t>“Taylor Rules and the Deutschmark–Dollar Real Exchange Rate” by Engel and West</a:t>
            </a:r>
            <a:endParaRPr sz="1100" b="1">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Explores the relationship between the Taylor Rule and real exchange rates</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Highlights international applicability of Taylor Rule</a:t>
            </a:r>
            <a:endParaRPr sz="1100">
              <a:solidFill>
                <a:schemeClr val="dk1"/>
              </a:solidFill>
            </a:endParaRPr>
          </a:p>
        </p:txBody>
      </p:sp>
      <p:sp>
        <p:nvSpPr>
          <p:cNvPr id="171" name="Google Shape;171;p26"/>
          <p:cNvSpPr txBox="1"/>
          <p:nvPr/>
        </p:nvSpPr>
        <p:spPr>
          <a:xfrm>
            <a:off x="4986126" y="3996525"/>
            <a:ext cx="3670500" cy="746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1100" i="1">
                <a:solidFill>
                  <a:schemeClr val="lt2"/>
                </a:solidFill>
              </a:rPr>
              <a:t>Takeaway: </a:t>
            </a:r>
            <a:r>
              <a:rPr lang="en" sz="1100">
                <a:solidFill>
                  <a:schemeClr val="dk1"/>
                </a:solidFill>
              </a:rPr>
              <a:t>Methodology from Nikolsko-Rzhevskyy, Papell, and Prodan for modifying Taylor Rule</a:t>
            </a:r>
            <a:endParaRPr sz="1100">
              <a:solidFill>
                <a:schemeClr val="dk1"/>
              </a:solidFill>
            </a:endParaRPr>
          </a:p>
          <a:p>
            <a:pPr marL="0" lvl="0" indent="0" algn="l" rtl="0">
              <a:spcBef>
                <a:spcPts val="0"/>
              </a:spcBef>
              <a:spcAft>
                <a:spcPts val="0"/>
              </a:spcAft>
              <a:buNone/>
            </a:pPr>
            <a:r>
              <a:rPr lang="en" sz="1100" i="1">
                <a:solidFill>
                  <a:schemeClr val="lt2"/>
                </a:solidFill>
              </a:rPr>
              <a:t>Contribution:</a:t>
            </a:r>
            <a:r>
              <a:rPr lang="en" sz="1100">
                <a:solidFill>
                  <a:schemeClr val="dk1"/>
                </a:solidFill>
              </a:rPr>
              <a:t> Gap in considering correlation of exchange rate with output gap and inflation</a:t>
            </a:r>
            <a:endParaRPr sz="1100"/>
          </a:p>
        </p:txBody>
      </p:sp>
      <p:cxnSp>
        <p:nvCxnSpPr>
          <p:cNvPr id="172" name="Google Shape;172;p26"/>
          <p:cNvCxnSpPr/>
          <p:nvPr/>
        </p:nvCxnSpPr>
        <p:spPr>
          <a:xfrm>
            <a:off x="4995775" y="3984950"/>
            <a:ext cx="3660900" cy="11700"/>
          </a:xfrm>
          <a:prstGeom prst="straightConnector1">
            <a:avLst/>
          </a:prstGeom>
          <a:noFill/>
          <a:ln w="26425" cap="flat" cmpd="sng">
            <a:solidFill>
              <a:schemeClr val="accent1"/>
            </a:solidFill>
            <a:prstDash val="solid"/>
            <a:round/>
            <a:headEnd type="none" w="sm" len="sm"/>
            <a:tailEnd type="none" w="sm" len="sm"/>
          </a:ln>
        </p:spPr>
      </p:cxnSp>
      <p:sp>
        <p:nvSpPr>
          <p:cNvPr id="173" name="Google Shape;173;p26"/>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Literature Review</a:t>
            </a:r>
            <a:endParaRPr sz="3200" b="1">
              <a:latin typeface="EB Garamond"/>
              <a:ea typeface="EB Garamond"/>
              <a:cs typeface="EB Garamond"/>
              <a:sym typeface="EB Garamond"/>
            </a:endParaRPr>
          </a:p>
        </p:txBody>
      </p:sp>
      <p:sp>
        <p:nvSpPr>
          <p:cNvPr id="174" name="Google Shape;174;p26"/>
          <p:cNvSpPr/>
          <p:nvPr/>
        </p:nvSpPr>
        <p:spPr>
          <a:xfrm>
            <a:off x="4927725" y="991375"/>
            <a:ext cx="3780900" cy="3810000"/>
          </a:xfrm>
          <a:prstGeom prst="rect">
            <a:avLst/>
          </a:prstGeom>
          <a:solidFill>
            <a:srgbClr val="FFFFFF">
              <a:alpha val="9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body" idx="1"/>
          </p:nvPr>
        </p:nvSpPr>
        <p:spPr>
          <a:xfrm>
            <a:off x="948775" y="1067750"/>
            <a:ext cx="36708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lnSpcReduction="10000"/>
          </a:bodyPr>
          <a:lstStyle/>
          <a:p>
            <a:pPr marL="342900" lvl="0" indent="-342900" algn="ctr" rtl="0">
              <a:spcBef>
                <a:spcPts val="0"/>
              </a:spcBef>
              <a:spcAft>
                <a:spcPts val="0"/>
              </a:spcAft>
              <a:buNone/>
            </a:pPr>
            <a:r>
              <a:rPr lang="en" b="1">
                <a:solidFill>
                  <a:schemeClr val="lt1"/>
                </a:solidFill>
              </a:rPr>
              <a:t>3. International applications of Taylor Rules</a:t>
            </a:r>
            <a:endParaRPr b="1">
              <a:solidFill>
                <a:schemeClr val="lt1"/>
              </a:solidFill>
            </a:endParaRPr>
          </a:p>
        </p:txBody>
      </p:sp>
      <p:sp>
        <p:nvSpPr>
          <p:cNvPr id="181" name="Google Shape;181;p27"/>
          <p:cNvSpPr txBox="1"/>
          <p:nvPr/>
        </p:nvSpPr>
        <p:spPr>
          <a:xfrm>
            <a:off x="948778" y="1539005"/>
            <a:ext cx="3670500" cy="32043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254000" algn="l" rtl="0">
              <a:spcBef>
                <a:spcPts val="0"/>
              </a:spcBef>
              <a:spcAft>
                <a:spcPts val="0"/>
              </a:spcAft>
              <a:buClr>
                <a:schemeClr val="lt2"/>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2" name="Google Shape;182;p27"/>
          <p:cNvSpPr txBox="1"/>
          <p:nvPr/>
        </p:nvSpPr>
        <p:spPr>
          <a:xfrm>
            <a:off x="948775" y="1556900"/>
            <a:ext cx="3670800" cy="2058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i="1">
                <a:solidFill>
                  <a:schemeClr val="lt2"/>
                </a:solidFill>
              </a:rPr>
              <a:t>Current literature includes: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rPr>
              <a:t>El-Shagi and Ma’s “</a:t>
            </a:r>
            <a:r>
              <a:rPr lang="en" sz="1200" b="1" i="1">
                <a:solidFill>
                  <a:srgbClr val="1F1F1F"/>
                </a:solidFill>
              </a:rPr>
              <a:t>Taylor rules around the world: Mapping monetary policy”</a:t>
            </a:r>
            <a:endParaRPr sz="1200" b="1" i="1">
              <a:solidFill>
                <a:srgbClr val="1F1F1F"/>
              </a:solidFill>
            </a:endParaRPr>
          </a:p>
          <a:p>
            <a:pPr marL="342900" lvl="0" indent="-241300" algn="l" rtl="0">
              <a:spcBef>
                <a:spcPts val="0"/>
              </a:spcBef>
              <a:spcAft>
                <a:spcPts val="0"/>
              </a:spcAft>
              <a:buClr>
                <a:srgbClr val="1F1F1F"/>
              </a:buClr>
              <a:buSzPts val="1200"/>
              <a:buChar char="•"/>
            </a:pPr>
            <a:r>
              <a:rPr lang="en" sz="1100">
                <a:solidFill>
                  <a:schemeClr val="dk1"/>
                </a:solidFill>
              </a:rPr>
              <a:t>Importance of Taylor Rules as a standardized framework for inflation targeting.</a:t>
            </a:r>
            <a:endParaRPr sz="1200">
              <a:solidFill>
                <a:srgbClr val="1F1F1F"/>
              </a:solidFill>
            </a:endParaRPr>
          </a:p>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rPr>
              <a:t>Teryoshin’s “Historical Performance of Rule-Like Monetary Policy”</a:t>
            </a:r>
            <a:endParaRPr sz="1200" b="1" i="1">
              <a:solidFill>
                <a:schemeClr val="dk1"/>
              </a:solidFill>
            </a:endParaRPr>
          </a:p>
          <a:p>
            <a:pPr marL="342900" lvl="0" indent="-241300" algn="l" rtl="0">
              <a:spcBef>
                <a:spcPts val="0"/>
              </a:spcBef>
              <a:spcAft>
                <a:spcPts val="0"/>
              </a:spcAft>
              <a:buClr>
                <a:schemeClr val="dk1"/>
              </a:buClr>
              <a:buSzPts val="1200"/>
              <a:buChar char="•"/>
            </a:pPr>
            <a:r>
              <a:rPr lang="en" sz="1100">
                <a:solidFill>
                  <a:schemeClr val="dk1"/>
                </a:solidFill>
              </a:rPr>
              <a:t>There is greater economic stability with Taylor rule-like policies.</a:t>
            </a:r>
            <a:endParaRPr sz="1200">
              <a:solidFill>
                <a:schemeClr val="dk1"/>
              </a:solidFill>
            </a:endParaRPr>
          </a:p>
          <a:p>
            <a:pPr marL="0" marR="0" lvl="0" indent="0" algn="l" rtl="0">
              <a:spcBef>
                <a:spcPts val="0"/>
              </a:spcBef>
              <a:spcAft>
                <a:spcPts val="0"/>
              </a:spcAft>
              <a:buNone/>
            </a:pPr>
            <a:endParaRPr i="1">
              <a:solidFill>
                <a:schemeClr val="lt2"/>
              </a:solidFill>
            </a:endParaRPr>
          </a:p>
        </p:txBody>
      </p:sp>
      <p:sp>
        <p:nvSpPr>
          <p:cNvPr id="183" name="Google Shape;183;p27"/>
          <p:cNvSpPr txBox="1"/>
          <p:nvPr/>
        </p:nvSpPr>
        <p:spPr>
          <a:xfrm>
            <a:off x="948775" y="3767925"/>
            <a:ext cx="3670500" cy="885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 sz="1100" i="1">
                <a:solidFill>
                  <a:schemeClr val="lt2"/>
                </a:solidFill>
              </a:rPr>
              <a:t>Takeaway:</a:t>
            </a:r>
            <a:r>
              <a:rPr lang="en" sz="1100">
                <a:solidFill>
                  <a:schemeClr val="dk1"/>
                </a:solidFill>
              </a:rPr>
              <a:t> Standardization of monetary policy rules</a:t>
            </a:r>
            <a:endParaRPr sz="11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Promotes stability </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Promotes Cooperation</a:t>
            </a:r>
            <a:endParaRPr sz="1000">
              <a:solidFill>
                <a:schemeClr val="dk1"/>
              </a:solidFill>
            </a:endParaRPr>
          </a:p>
          <a:p>
            <a:pPr marL="0" lvl="0" indent="0" algn="l" rtl="0">
              <a:spcBef>
                <a:spcPts val="0"/>
              </a:spcBef>
              <a:spcAft>
                <a:spcPts val="0"/>
              </a:spcAft>
              <a:buNone/>
            </a:pPr>
            <a:r>
              <a:rPr lang="en" sz="1100" i="1">
                <a:solidFill>
                  <a:schemeClr val="lt2"/>
                </a:solidFill>
              </a:rPr>
              <a:t> Contribution:</a:t>
            </a:r>
            <a:r>
              <a:rPr lang="en" sz="1100">
                <a:solidFill>
                  <a:schemeClr val="dk1"/>
                </a:solidFill>
              </a:rPr>
              <a:t> Standardizing our data set to get better results</a:t>
            </a:r>
            <a:endParaRPr sz="1100" i="1">
              <a:solidFill>
                <a:schemeClr val="lt2"/>
              </a:solidFill>
            </a:endParaRPr>
          </a:p>
        </p:txBody>
      </p:sp>
      <p:cxnSp>
        <p:nvCxnSpPr>
          <p:cNvPr id="184" name="Google Shape;184;p27"/>
          <p:cNvCxnSpPr/>
          <p:nvPr/>
        </p:nvCxnSpPr>
        <p:spPr>
          <a:xfrm>
            <a:off x="952500" y="3691725"/>
            <a:ext cx="3666600" cy="0"/>
          </a:xfrm>
          <a:prstGeom prst="straightConnector1">
            <a:avLst/>
          </a:prstGeom>
          <a:noFill/>
          <a:ln w="26425" cap="flat" cmpd="sng">
            <a:solidFill>
              <a:schemeClr val="accent1"/>
            </a:solidFill>
            <a:prstDash val="solid"/>
            <a:round/>
            <a:headEnd type="none" w="sm" len="sm"/>
            <a:tailEnd type="none" w="sm" len="sm"/>
          </a:ln>
        </p:spPr>
      </p:cxnSp>
      <p:sp>
        <p:nvSpPr>
          <p:cNvPr id="185" name="Google Shape;185;p27"/>
          <p:cNvSpPr txBox="1"/>
          <p:nvPr/>
        </p:nvSpPr>
        <p:spPr>
          <a:xfrm>
            <a:off x="4986125" y="1067750"/>
            <a:ext cx="3670500" cy="488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0" tIns="34275" rIns="0" bIns="34275" anchor="ctr" anchorCtr="0">
            <a:normAutofit/>
          </a:bodyPr>
          <a:lstStyle/>
          <a:p>
            <a:pPr marL="342900" lvl="0" indent="-342900" algn="ctr" rtl="0">
              <a:spcBef>
                <a:spcPts val="0"/>
              </a:spcBef>
              <a:spcAft>
                <a:spcPts val="0"/>
              </a:spcAft>
              <a:buNone/>
            </a:pPr>
            <a:r>
              <a:rPr lang="en" b="1">
                <a:solidFill>
                  <a:schemeClr val="lt1"/>
                </a:solidFill>
              </a:rPr>
              <a:t>4. Significance of real exchange rate</a:t>
            </a:r>
            <a:endParaRPr b="1">
              <a:solidFill>
                <a:schemeClr val="lt1"/>
              </a:solidFill>
            </a:endParaRPr>
          </a:p>
        </p:txBody>
      </p:sp>
      <p:sp>
        <p:nvSpPr>
          <p:cNvPr id="186" name="Google Shape;186;p27"/>
          <p:cNvSpPr txBox="1"/>
          <p:nvPr/>
        </p:nvSpPr>
        <p:spPr>
          <a:xfrm>
            <a:off x="4986052" y="1538925"/>
            <a:ext cx="3670500" cy="3204000"/>
          </a:xfrm>
          <a:prstGeom prst="rect">
            <a:avLst/>
          </a:prstGeom>
          <a:noFill/>
          <a:ln w="9525" cap="flat" cmpd="sng">
            <a:solidFill>
              <a:schemeClr val="lt2"/>
            </a:solidFill>
            <a:prstDash val="solid"/>
            <a:round/>
            <a:headEnd type="none" w="sm" len="sm"/>
            <a:tailEnd type="none" w="sm" len="sm"/>
          </a:ln>
        </p:spPr>
        <p:txBody>
          <a:bodyPr spcFirstLastPara="1" wrap="square" lIns="0" tIns="34275" rIns="0" bIns="34275" anchor="t" anchorCtr="0">
            <a:normAutofit/>
          </a:bodyPr>
          <a:lstStyle/>
          <a:p>
            <a:pPr marL="342900" marR="0" lvl="0" indent="-342900" algn="l" rtl="0">
              <a:spcBef>
                <a:spcPts val="0"/>
              </a:spcBef>
              <a:spcAft>
                <a:spcPts val="0"/>
              </a:spcAft>
              <a:buNone/>
            </a:pPr>
            <a:endParaRPr sz="1400" b="0" u="none">
              <a:solidFill>
                <a:schemeClr val="dk1"/>
              </a:solidFill>
              <a:latin typeface="Arial"/>
              <a:ea typeface="Arial"/>
              <a:cs typeface="Arial"/>
              <a:sym typeface="Arial"/>
            </a:endParaRPr>
          </a:p>
        </p:txBody>
      </p:sp>
      <p:sp>
        <p:nvSpPr>
          <p:cNvPr id="187" name="Google Shape;187;p27"/>
          <p:cNvSpPr txBox="1"/>
          <p:nvPr/>
        </p:nvSpPr>
        <p:spPr>
          <a:xfrm>
            <a:off x="4995875" y="1553800"/>
            <a:ext cx="3660900" cy="2199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i="1">
                <a:solidFill>
                  <a:schemeClr val="lt2"/>
                </a:solidFill>
              </a:rPr>
              <a:t>Current literature includes:</a:t>
            </a:r>
            <a:endParaRPr sz="1100">
              <a:solidFill>
                <a:schemeClr val="dk1"/>
              </a:solidFill>
            </a:endParaRPr>
          </a:p>
          <a:p>
            <a:pPr marL="0" lvl="0" indent="0" algn="l" rtl="0">
              <a:lnSpc>
                <a:spcPct val="115000"/>
              </a:lnSpc>
              <a:spcBef>
                <a:spcPts val="0"/>
              </a:spcBef>
              <a:spcAft>
                <a:spcPts val="0"/>
              </a:spcAft>
              <a:buNone/>
            </a:pPr>
            <a:r>
              <a:rPr lang="en" sz="1200" b="1" i="1">
                <a:solidFill>
                  <a:schemeClr val="dk1"/>
                </a:solidFill>
              </a:rPr>
              <a:t>“The real exchange rate in Taylor rules: A Re-Assessment” by Richard Froyen and Alfred Guender</a:t>
            </a:r>
            <a:endParaRPr sz="1200" b="1" i="1">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Exchange rates improved accuracy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Supports target inflation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Accounts for international fluctuations </a:t>
            </a:r>
            <a:endParaRPr sz="1200">
              <a:solidFill>
                <a:schemeClr val="dk1"/>
              </a:solidFill>
            </a:endParaRPr>
          </a:p>
          <a:p>
            <a:pPr marL="45720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endParaRPr i="1">
              <a:solidFill>
                <a:schemeClr val="lt2"/>
              </a:solidFill>
            </a:endParaRPr>
          </a:p>
        </p:txBody>
      </p:sp>
      <p:sp>
        <p:nvSpPr>
          <p:cNvPr id="188" name="Google Shape;188;p27"/>
          <p:cNvSpPr txBox="1"/>
          <p:nvPr/>
        </p:nvSpPr>
        <p:spPr>
          <a:xfrm>
            <a:off x="4986125" y="3767925"/>
            <a:ext cx="3670500" cy="885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100"/>
              <a:buFont typeface="Arial"/>
              <a:buNone/>
            </a:pPr>
            <a:r>
              <a:rPr lang="en" sz="1100" i="1">
                <a:solidFill>
                  <a:schemeClr val="lt2"/>
                </a:solidFill>
              </a:rPr>
              <a:t>Takeaway: </a:t>
            </a:r>
            <a:endParaRPr sz="1100" i="1">
              <a:solidFill>
                <a:schemeClr val="lt2"/>
              </a:solidFill>
            </a:endParaRPr>
          </a:p>
          <a:p>
            <a:pPr marL="457200" lvl="0" indent="-292100" algn="l" rtl="0">
              <a:spcBef>
                <a:spcPts val="0"/>
              </a:spcBef>
              <a:spcAft>
                <a:spcPts val="0"/>
              </a:spcAft>
              <a:buClr>
                <a:schemeClr val="dk1"/>
              </a:buClr>
              <a:buSzPts val="1000"/>
              <a:buChar char="●"/>
            </a:pPr>
            <a:r>
              <a:rPr lang="en" sz="1000">
                <a:solidFill>
                  <a:schemeClr val="dk1"/>
                </a:solidFill>
              </a:rPr>
              <a:t>Less Aggressive Optimal Policy</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Include in the Regressions</a:t>
            </a:r>
            <a:endParaRPr sz="900" i="1">
              <a:solidFill>
                <a:schemeClr val="lt2"/>
              </a:solidFill>
            </a:endParaRPr>
          </a:p>
          <a:p>
            <a:pPr marL="0" lvl="0" indent="0" algn="l" rtl="0">
              <a:spcBef>
                <a:spcPts val="0"/>
              </a:spcBef>
              <a:spcAft>
                <a:spcPts val="0"/>
              </a:spcAft>
              <a:buNone/>
            </a:pPr>
            <a:r>
              <a:rPr lang="en" sz="1100" i="1">
                <a:solidFill>
                  <a:schemeClr val="lt2"/>
                </a:solidFill>
              </a:rPr>
              <a:t>Contribution:</a:t>
            </a:r>
            <a:r>
              <a:rPr lang="en" sz="1100">
                <a:solidFill>
                  <a:schemeClr val="dk1"/>
                </a:solidFill>
              </a:rPr>
              <a:t> We aim to contribute to this discourse by measuring R* ourselves</a:t>
            </a:r>
            <a:endParaRPr sz="1100" i="1">
              <a:solidFill>
                <a:schemeClr val="lt2"/>
              </a:solidFill>
            </a:endParaRPr>
          </a:p>
        </p:txBody>
      </p:sp>
      <p:cxnSp>
        <p:nvCxnSpPr>
          <p:cNvPr id="189" name="Google Shape;189;p27"/>
          <p:cNvCxnSpPr/>
          <p:nvPr/>
        </p:nvCxnSpPr>
        <p:spPr>
          <a:xfrm>
            <a:off x="4995775" y="3680150"/>
            <a:ext cx="3660900" cy="11700"/>
          </a:xfrm>
          <a:prstGeom prst="straightConnector1">
            <a:avLst/>
          </a:prstGeom>
          <a:noFill/>
          <a:ln w="26425" cap="flat" cmpd="sng">
            <a:solidFill>
              <a:schemeClr val="accent1"/>
            </a:solidFill>
            <a:prstDash val="solid"/>
            <a:round/>
            <a:headEnd type="none" w="sm" len="sm"/>
            <a:tailEnd type="none" w="sm" len="sm"/>
          </a:ln>
        </p:spPr>
      </p:cxnSp>
      <p:sp>
        <p:nvSpPr>
          <p:cNvPr id="190" name="Google Shape;190;p27"/>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Literature Review</a:t>
            </a:r>
            <a:endParaRPr sz="3200" b="1">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711582" y="269656"/>
            <a:ext cx="5781000" cy="366000"/>
          </a:xfrm>
          <a:prstGeom prst="rect">
            <a:avLst/>
          </a:prstGeom>
          <a:noFill/>
          <a:ln>
            <a:noFill/>
          </a:ln>
        </p:spPr>
        <p:txBody>
          <a:bodyPr spcFirstLastPara="1" wrap="square" lIns="0" tIns="34275" rIns="68575" bIns="34275" anchor="b" anchorCtr="0">
            <a:noAutofit/>
          </a:bodyPr>
          <a:lstStyle/>
          <a:p>
            <a:pPr marL="0" lvl="0" indent="0" algn="l" rtl="0">
              <a:lnSpc>
                <a:spcPct val="85000"/>
              </a:lnSpc>
              <a:spcBef>
                <a:spcPts val="0"/>
              </a:spcBef>
              <a:spcAft>
                <a:spcPts val="0"/>
              </a:spcAft>
              <a:buNone/>
            </a:pPr>
            <a:r>
              <a:rPr lang="en"/>
              <a:t>Our project and scope</a:t>
            </a:r>
            <a:endParaRPr/>
          </a:p>
        </p:txBody>
      </p:sp>
      <p:grpSp>
        <p:nvGrpSpPr>
          <p:cNvPr id="197" name="Google Shape;197;p28"/>
          <p:cNvGrpSpPr/>
          <p:nvPr/>
        </p:nvGrpSpPr>
        <p:grpSpPr>
          <a:xfrm>
            <a:off x="742950" y="2058075"/>
            <a:ext cx="7886925" cy="1219151"/>
            <a:chOff x="990600" y="2622005"/>
            <a:chExt cx="10515900" cy="826207"/>
          </a:xfrm>
        </p:grpSpPr>
        <p:sp>
          <p:nvSpPr>
            <p:cNvPr id="198" name="Google Shape;198;p28"/>
            <p:cNvSpPr/>
            <p:nvPr/>
          </p:nvSpPr>
          <p:spPr>
            <a:xfrm>
              <a:off x="3429000" y="2622005"/>
              <a:ext cx="8077500" cy="826200"/>
            </a:xfrm>
            <a:prstGeom prst="rect">
              <a:avLst/>
            </a:prstGeom>
            <a:no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9" name="Google Shape;199;p28"/>
            <p:cNvSpPr/>
            <p:nvPr/>
          </p:nvSpPr>
          <p:spPr>
            <a:xfrm>
              <a:off x="990600" y="2622012"/>
              <a:ext cx="3306000" cy="826200"/>
            </a:xfrm>
            <a:prstGeom prst="homePlate">
              <a:avLst>
                <a:gd name="adj" fmla="val 50000"/>
              </a:avLst>
            </a:prstGeom>
            <a:solidFill>
              <a:schemeClr val="lt2"/>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u="sng">
                  <a:solidFill>
                    <a:schemeClr val="lt1"/>
                  </a:solidFill>
                </a:rPr>
                <a:t>Part I:</a:t>
              </a:r>
              <a:r>
                <a:rPr lang="en" sz="1500" b="1">
                  <a:solidFill>
                    <a:schemeClr val="lt1"/>
                  </a:solidFill>
                </a:rPr>
                <a:t> Estimating R*</a:t>
              </a:r>
              <a:endParaRPr sz="1200" b="1"/>
            </a:p>
          </p:txBody>
        </p:sp>
      </p:grpSp>
      <p:grpSp>
        <p:nvGrpSpPr>
          <p:cNvPr id="200" name="Google Shape;200;p28"/>
          <p:cNvGrpSpPr/>
          <p:nvPr/>
        </p:nvGrpSpPr>
        <p:grpSpPr>
          <a:xfrm>
            <a:off x="742950" y="3474261"/>
            <a:ext cx="7886725" cy="1219155"/>
            <a:chOff x="990600" y="4118470"/>
            <a:chExt cx="10515633" cy="826210"/>
          </a:xfrm>
        </p:grpSpPr>
        <p:sp>
          <p:nvSpPr>
            <p:cNvPr id="201" name="Google Shape;201;p28"/>
            <p:cNvSpPr/>
            <p:nvPr/>
          </p:nvSpPr>
          <p:spPr>
            <a:xfrm>
              <a:off x="3413133" y="4118480"/>
              <a:ext cx="8093100" cy="826200"/>
            </a:xfrm>
            <a:prstGeom prst="rect">
              <a:avLst/>
            </a:prstGeom>
            <a:no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2" name="Google Shape;202;p28"/>
            <p:cNvSpPr/>
            <p:nvPr/>
          </p:nvSpPr>
          <p:spPr>
            <a:xfrm>
              <a:off x="990600" y="4118470"/>
              <a:ext cx="3306000" cy="826200"/>
            </a:xfrm>
            <a:prstGeom prst="homePlate">
              <a:avLst>
                <a:gd name="adj" fmla="val 50000"/>
              </a:avLst>
            </a:prstGeom>
            <a:solidFill>
              <a:schemeClr val="lt2"/>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u="sng">
                  <a:solidFill>
                    <a:schemeClr val="lt1"/>
                  </a:solidFill>
                </a:rPr>
                <a:t>Part II: </a:t>
              </a:r>
              <a:r>
                <a:rPr lang="en" sz="1500" b="1">
                  <a:solidFill>
                    <a:schemeClr val="lt1"/>
                  </a:solidFill>
                </a:rPr>
                <a:t>Significance of the real exchange rate</a:t>
              </a:r>
              <a:endParaRPr sz="1200" b="1"/>
            </a:p>
          </p:txBody>
        </p:sp>
      </p:grpSp>
      <p:grpSp>
        <p:nvGrpSpPr>
          <p:cNvPr id="203" name="Google Shape;203;p28"/>
          <p:cNvGrpSpPr/>
          <p:nvPr/>
        </p:nvGrpSpPr>
        <p:grpSpPr>
          <a:xfrm>
            <a:off x="729867" y="922286"/>
            <a:ext cx="7886608" cy="911700"/>
            <a:chOff x="990600" y="5064080"/>
            <a:chExt cx="10515477" cy="1215600"/>
          </a:xfrm>
        </p:grpSpPr>
        <p:sp>
          <p:nvSpPr>
            <p:cNvPr id="204" name="Google Shape;204;p28"/>
            <p:cNvSpPr/>
            <p:nvPr/>
          </p:nvSpPr>
          <p:spPr>
            <a:xfrm>
              <a:off x="1487277" y="5064080"/>
              <a:ext cx="10018800" cy="1215600"/>
            </a:xfrm>
            <a:prstGeom prst="rect">
              <a:avLst/>
            </a:prstGeom>
            <a:solidFill>
              <a:schemeClr val="lt1"/>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700">
                  <a:solidFill>
                    <a:schemeClr val="dk1"/>
                  </a:solidFill>
                </a:rPr>
                <a:t>Our project addresses recent issues with the Taylor Rule for estimating R* at a globally-applicable level by using international data to compute measures for R* and evaluate the value of adding the real exchange rate</a:t>
              </a:r>
              <a:endParaRPr sz="1700"/>
            </a:p>
          </p:txBody>
        </p:sp>
        <p:sp>
          <p:nvSpPr>
            <p:cNvPr id="205" name="Google Shape;205;p28"/>
            <p:cNvSpPr/>
            <p:nvPr/>
          </p:nvSpPr>
          <p:spPr>
            <a:xfrm>
              <a:off x="990600" y="5064080"/>
              <a:ext cx="496800" cy="1215600"/>
            </a:xfrm>
            <a:prstGeom prst="rect">
              <a:avLst/>
            </a:prstGeom>
            <a:solidFill>
              <a:srgbClr val="690F0F"/>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dk1"/>
                </a:solidFill>
                <a:latin typeface="Arial"/>
                <a:ea typeface="Arial"/>
                <a:cs typeface="Arial"/>
                <a:sym typeface="Arial"/>
              </a:endParaRPr>
            </a:p>
          </p:txBody>
        </p:sp>
      </p:grpSp>
      <p:sp>
        <p:nvSpPr>
          <p:cNvPr id="206" name="Google Shape;206;p28"/>
          <p:cNvSpPr txBox="1"/>
          <p:nvPr/>
        </p:nvSpPr>
        <p:spPr>
          <a:xfrm>
            <a:off x="3222430" y="3510531"/>
            <a:ext cx="5394300" cy="1146600"/>
          </a:xfrm>
          <a:prstGeom prst="rect">
            <a:avLst/>
          </a:prstGeom>
          <a:noFill/>
          <a:ln>
            <a:noFill/>
          </a:ln>
        </p:spPr>
        <p:txBody>
          <a:bodyPr spcFirstLastPara="1" wrap="square" lIns="68575" tIns="34275" rIns="68575" bIns="34275" anchor="t" anchorCtr="0">
            <a:spAutoFit/>
          </a:bodyPr>
          <a:lstStyle/>
          <a:p>
            <a:pPr marL="457200" lvl="0" indent="-317500" algn="l" rtl="0">
              <a:spcBef>
                <a:spcPts val="300"/>
              </a:spcBef>
              <a:spcAft>
                <a:spcPts val="0"/>
              </a:spcAft>
              <a:buClr>
                <a:schemeClr val="dk1"/>
              </a:buClr>
              <a:buSzPts val="1400"/>
              <a:buChar char="●"/>
            </a:pPr>
            <a:r>
              <a:rPr lang="en">
                <a:solidFill>
                  <a:schemeClr val="dk1"/>
                </a:solidFill>
              </a:rPr>
              <a:t>Does the real exchange rate add significant value when formulating monetary policy using Taylor Rules?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We regress real exchange rate with output gap and inflation to assess whether it is useful to modify the Taylor Rule with the exchange rate.</a:t>
            </a:r>
            <a:endParaRPr>
              <a:solidFill>
                <a:schemeClr val="dk1"/>
              </a:solidFill>
            </a:endParaRPr>
          </a:p>
        </p:txBody>
      </p:sp>
      <p:sp>
        <p:nvSpPr>
          <p:cNvPr id="207" name="Google Shape;207;p28"/>
          <p:cNvSpPr txBox="1"/>
          <p:nvPr/>
        </p:nvSpPr>
        <p:spPr>
          <a:xfrm>
            <a:off x="3222429" y="2150848"/>
            <a:ext cx="5394300" cy="1362300"/>
          </a:xfrm>
          <a:prstGeom prst="rect">
            <a:avLst/>
          </a:prstGeom>
          <a:noFill/>
          <a:ln>
            <a:noFill/>
          </a:ln>
        </p:spPr>
        <p:txBody>
          <a:bodyPr spcFirstLastPara="1" wrap="square" lIns="68575" tIns="34275" rIns="68575" bIns="34275" anchor="t" anchorCtr="0">
            <a:spAutoFit/>
          </a:bodyPr>
          <a:lstStyle/>
          <a:p>
            <a:pPr marL="457200" lvl="0" indent="-317500" algn="l" rtl="0">
              <a:spcBef>
                <a:spcPts val="300"/>
              </a:spcBef>
              <a:spcAft>
                <a:spcPts val="0"/>
              </a:spcAft>
              <a:buClr>
                <a:schemeClr val="dk1"/>
              </a:buClr>
              <a:buSzPts val="1400"/>
              <a:buChar char="●"/>
            </a:pPr>
            <a:r>
              <a:rPr lang="en">
                <a:solidFill>
                  <a:schemeClr val="dk1"/>
                </a:solidFill>
              </a:rPr>
              <a:t>Given the recent debate on R*, how can we effectively measure and estimate R* for the US and internationally?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We use a simple, inertial, and rolling regression to estimate R* for the US in different time periods as well as internationally.</a:t>
            </a:r>
            <a:endParaRPr>
              <a:solidFill>
                <a:schemeClr val="dk1"/>
              </a:solidFill>
            </a:endParaRPr>
          </a:p>
          <a:p>
            <a:pPr marL="0" marR="0" lvl="0" indent="0" algn="l" rtl="0">
              <a:spcBef>
                <a:spcPts val="0"/>
              </a:spcBef>
              <a:spcAft>
                <a:spcPts val="0"/>
              </a:spcAft>
              <a:buNone/>
            </a:pP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body" idx="1"/>
          </p:nvPr>
        </p:nvSpPr>
        <p:spPr>
          <a:xfrm>
            <a:off x="1235350" y="1094125"/>
            <a:ext cx="7262400" cy="3499500"/>
          </a:xfrm>
          <a:prstGeom prst="rect">
            <a:avLst/>
          </a:prstGeom>
        </p:spPr>
        <p:txBody>
          <a:bodyPr spcFirstLastPara="1" wrap="square" lIns="0" tIns="34275" rIns="0" bIns="34275" anchor="t" anchorCtr="0">
            <a:noAutofit/>
          </a:bodyPr>
          <a:lstStyle/>
          <a:p>
            <a:pPr marL="0" lvl="0" indent="0" algn="l" rtl="0">
              <a:lnSpc>
                <a:spcPct val="115000"/>
              </a:lnSpc>
              <a:spcBef>
                <a:spcPts val="0"/>
              </a:spcBef>
              <a:spcAft>
                <a:spcPts val="0"/>
              </a:spcAft>
              <a:buNone/>
            </a:pPr>
            <a:r>
              <a:rPr lang="en" sz="1600" b="1">
                <a:solidFill>
                  <a:srgbClr val="000000"/>
                </a:solidFill>
                <a:highlight>
                  <a:srgbClr val="FFFFFF"/>
                </a:highlight>
              </a:rPr>
              <a:t>Inputs </a:t>
            </a:r>
            <a:r>
              <a:rPr lang="en" sz="1600">
                <a:solidFill>
                  <a:srgbClr val="000000"/>
                </a:solidFill>
                <a:highlight>
                  <a:srgbClr val="FFFFFF"/>
                </a:highlight>
              </a:rPr>
              <a:t>- shadow rate, inflation (CPI), output gap (real GDP-real potential gdp)/ potential real gdp), exchange rate (real narrow exchange rate)</a:t>
            </a:r>
            <a:endParaRPr sz="1600">
              <a:solidFill>
                <a:srgbClr val="000000"/>
              </a:solidFill>
              <a:highlight>
                <a:srgbClr val="FFFFFF"/>
              </a:highlight>
            </a:endParaRPr>
          </a:p>
          <a:p>
            <a:pPr marL="0" lvl="0" indent="0" algn="l" rtl="0">
              <a:lnSpc>
                <a:spcPct val="115000"/>
              </a:lnSpc>
              <a:spcBef>
                <a:spcPts val="0"/>
              </a:spcBef>
              <a:spcAft>
                <a:spcPts val="0"/>
              </a:spcAft>
              <a:buNone/>
            </a:pPr>
            <a:endParaRPr sz="1600">
              <a:solidFill>
                <a:srgbClr val="000000"/>
              </a:solidFill>
              <a:highlight>
                <a:srgbClr val="FFFFFF"/>
              </a:highlight>
            </a:endParaRPr>
          </a:p>
          <a:p>
            <a:pPr marL="0" lvl="0" indent="0" algn="l" rtl="0">
              <a:lnSpc>
                <a:spcPct val="115000"/>
              </a:lnSpc>
              <a:spcBef>
                <a:spcPts val="0"/>
              </a:spcBef>
              <a:spcAft>
                <a:spcPts val="0"/>
              </a:spcAft>
              <a:buNone/>
            </a:pPr>
            <a:r>
              <a:rPr lang="en" sz="1600" b="1">
                <a:solidFill>
                  <a:srgbClr val="000000"/>
                </a:solidFill>
                <a:highlight>
                  <a:srgbClr val="FFFFFF"/>
                </a:highlight>
              </a:rPr>
              <a:t>Data Sources</a:t>
            </a:r>
            <a:endParaRPr sz="1600" b="1">
              <a:solidFill>
                <a:srgbClr val="000000"/>
              </a:solidFill>
              <a:highlight>
                <a:srgbClr val="FFFFFF"/>
              </a:highlight>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highlight>
                  <a:srgbClr val="FFFFFF"/>
                </a:highlight>
              </a:rPr>
              <a:t>St. Louis FRED and compiled it into a single file for each country/region</a:t>
            </a:r>
            <a:endParaRPr sz="1600">
              <a:solidFill>
                <a:srgbClr val="000000"/>
              </a:solidFill>
              <a:highlight>
                <a:srgbClr val="FFFFFF"/>
              </a:highlight>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highlight>
                  <a:srgbClr val="FFFFFF"/>
                </a:highlight>
              </a:rPr>
              <a:t>Had enough data to start from 1985 annually </a:t>
            </a:r>
            <a:endParaRPr sz="1600">
              <a:solidFill>
                <a:srgbClr val="000000"/>
              </a:solidFill>
              <a:highlight>
                <a:srgbClr val="FFFFFF"/>
              </a:highlight>
            </a:endParaRPr>
          </a:p>
          <a:p>
            <a:pPr marL="914400" lvl="1" indent="-330200" algn="l" rtl="0">
              <a:lnSpc>
                <a:spcPct val="115000"/>
              </a:lnSpc>
              <a:spcBef>
                <a:spcPts val="0"/>
              </a:spcBef>
              <a:spcAft>
                <a:spcPts val="0"/>
              </a:spcAft>
              <a:buClr>
                <a:srgbClr val="000000"/>
              </a:buClr>
              <a:buSzPts val="1600"/>
              <a:buChar char="○"/>
            </a:pPr>
            <a:r>
              <a:rPr lang="en" sz="1600">
                <a:solidFill>
                  <a:srgbClr val="000000"/>
                </a:solidFill>
                <a:highlight>
                  <a:srgbClr val="FFFFFF"/>
                </a:highlight>
              </a:rPr>
              <a:t>If FRED did not have, found from Bank of England, European Commission, IMF shadow rates</a:t>
            </a:r>
            <a:endParaRPr sz="1600">
              <a:solidFill>
                <a:srgbClr val="000000"/>
              </a:solidFill>
              <a:highlight>
                <a:srgbClr val="FFFFFF"/>
              </a:highlight>
            </a:endParaRPr>
          </a:p>
          <a:p>
            <a:pPr marL="0" lvl="0" indent="0" algn="l" rtl="0">
              <a:lnSpc>
                <a:spcPct val="115000"/>
              </a:lnSpc>
              <a:spcBef>
                <a:spcPts val="0"/>
              </a:spcBef>
              <a:spcAft>
                <a:spcPts val="0"/>
              </a:spcAft>
              <a:buNone/>
            </a:pPr>
            <a:endParaRPr sz="1600">
              <a:solidFill>
                <a:srgbClr val="000000"/>
              </a:solidFill>
              <a:highlight>
                <a:srgbClr val="FFFFFF"/>
              </a:highlight>
            </a:endParaRPr>
          </a:p>
          <a:p>
            <a:pPr marL="0" lvl="0" indent="0" algn="l" rtl="0">
              <a:lnSpc>
                <a:spcPct val="115000"/>
              </a:lnSpc>
              <a:spcBef>
                <a:spcPts val="0"/>
              </a:spcBef>
              <a:spcAft>
                <a:spcPts val="0"/>
              </a:spcAft>
              <a:buNone/>
            </a:pPr>
            <a:r>
              <a:rPr lang="en" sz="1600" b="1">
                <a:solidFill>
                  <a:srgbClr val="000000"/>
                </a:solidFill>
                <a:highlight>
                  <a:srgbClr val="FFFFFF"/>
                </a:highlight>
              </a:rPr>
              <a:t>Shadow rate vs. federal funds rate</a:t>
            </a:r>
            <a:endParaRPr sz="1600" b="1">
              <a:solidFill>
                <a:srgbClr val="000000"/>
              </a:solidFill>
              <a:highlight>
                <a:srgbClr val="FFFFFF"/>
              </a:highlight>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highlight>
                  <a:srgbClr val="FFFFFF"/>
                </a:highlight>
              </a:rPr>
              <a:t>When federal funds rate was nearing 0, used shadow rates instead</a:t>
            </a:r>
            <a:endParaRPr sz="1600">
              <a:solidFill>
                <a:srgbClr val="000000"/>
              </a:solidFill>
              <a:highlight>
                <a:srgbClr val="FFFFFF"/>
              </a:highlight>
            </a:endParaRPr>
          </a:p>
          <a:p>
            <a:pPr marL="914400" lvl="1" indent="-330200" algn="l" rtl="0">
              <a:lnSpc>
                <a:spcPct val="115000"/>
              </a:lnSpc>
              <a:spcBef>
                <a:spcPts val="0"/>
              </a:spcBef>
              <a:spcAft>
                <a:spcPts val="0"/>
              </a:spcAft>
              <a:buClr>
                <a:srgbClr val="000000"/>
              </a:buClr>
              <a:buSzPts val="1600"/>
              <a:buChar char="○"/>
            </a:pPr>
            <a:r>
              <a:rPr lang="en" sz="1600">
                <a:solidFill>
                  <a:srgbClr val="000000"/>
                </a:solidFill>
                <a:highlight>
                  <a:srgbClr val="FFFFFF"/>
                </a:highlight>
              </a:rPr>
              <a:t>Wu-Xia (2016) approach</a:t>
            </a:r>
            <a:endParaRPr sz="1600">
              <a:solidFill>
                <a:srgbClr val="000000"/>
              </a:solidFill>
              <a:highlight>
                <a:srgbClr val="FFFFFF"/>
              </a:highlight>
            </a:endParaRPr>
          </a:p>
          <a:p>
            <a:pPr marL="0" lvl="0" indent="0" algn="l" rtl="0">
              <a:lnSpc>
                <a:spcPct val="115000"/>
              </a:lnSpc>
              <a:spcBef>
                <a:spcPts val="0"/>
              </a:spcBef>
              <a:spcAft>
                <a:spcPts val="0"/>
              </a:spcAft>
              <a:buNone/>
            </a:pPr>
            <a:endParaRPr sz="1600">
              <a:solidFill>
                <a:srgbClr val="000000"/>
              </a:solidFill>
              <a:highlight>
                <a:srgbClr val="FFFFFF"/>
              </a:highlight>
            </a:endParaRPr>
          </a:p>
        </p:txBody>
      </p:sp>
      <p:sp>
        <p:nvSpPr>
          <p:cNvPr id="213" name="Google Shape;213;p29"/>
          <p:cNvSpPr txBox="1">
            <a:spLocks noGrp="1"/>
          </p:cNvSpPr>
          <p:nvPr>
            <p:ph type="title"/>
          </p:nvPr>
        </p:nvSpPr>
        <p:spPr>
          <a:xfrm>
            <a:off x="948776" y="359541"/>
            <a:ext cx="7707900" cy="488100"/>
          </a:xfrm>
          <a:prstGeom prst="rect">
            <a:avLst/>
          </a:prstGeom>
        </p:spPr>
        <p:txBody>
          <a:bodyPr spcFirstLastPara="1" wrap="square" lIns="0" tIns="34275" rIns="68575" bIns="34275" anchor="b" anchorCtr="0">
            <a:noAutofit/>
          </a:bodyPr>
          <a:lstStyle/>
          <a:p>
            <a:pPr marL="0" lvl="0" indent="0" algn="l" rtl="0">
              <a:spcBef>
                <a:spcPts val="0"/>
              </a:spcBef>
              <a:spcAft>
                <a:spcPts val="0"/>
              </a:spcAft>
              <a:buNone/>
            </a:pPr>
            <a:r>
              <a:rPr lang="en" sz="3200" b="1">
                <a:latin typeface="EB Garamond"/>
                <a:ea typeface="EB Garamond"/>
                <a:cs typeface="EB Garamond"/>
                <a:sym typeface="EB Garamond"/>
              </a:rPr>
              <a:t>Data</a:t>
            </a:r>
            <a:endParaRPr sz="3200" b="1">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tanford Quals">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nford Quals">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2016</Words>
  <Application>Microsoft Office PowerPoint</Application>
  <PresentationFormat>On-screen Show (16:9)</PresentationFormat>
  <Paragraphs>261</Paragraphs>
  <Slides>21</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EB Garamond</vt:lpstr>
      <vt:lpstr>Times New Roman</vt:lpstr>
      <vt:lpstr>Arial</vt:lpstr>
      <vt:lpstr>Stanford Quals</vt:lpstr>
      <vt:lpstr>Stanford Quals</vt:lpstr>
      <vt:lpstr>Addressing Recent Global Issues with Taylor Rules:  Measuring R* and the Real Exchange Rate</vt:lpstr>
      <vt:lpstr>Introduction</vt:lpstr>
      <vt:lpstr>Roadmap</vt:lpstr>
      <vt:lpstr>Literature Review</vt:lpstr>
      <vt:lpstr>Variation in R*</vt:lpstr>
      <vt:lpstr>Literature Review</vt:lpstr>
      <vt:lpstr>Literature Review</vt:lpstr>
      <vt:lpstr>Our project and scope</vt:lpstr>
      <vt:lpstr>Data</vt:lpstr>
      <vt:lpstr>Methodology: U.S.</vt:lpstr>
      <vt:lpstr>Methodology: International</vt:lpstr>
      <vt:lpstr>US Results: Simple Regression</vt:lpstr>
      <vt:lpstr>PowerPoint Presentation</vt:lpstr>
      <vt:lpstr>PowerPoint Presentation</vt:lpstr>
      <vt:lpstr>US Results: Inertial Regression</vt:lpstr>
      <vt:lpstr>International Results: Simple Regression</vt:lpstr>
      <vt:lpstr>International Results: Inertial Regression</vt:lpstr>
      <vt:lpstr>International Results: Real Exchange Rate</vt:lpstr>
      <vt:lpstr>Conclusions</vt:lpstr>
      <vt:lpstr>Questions?</vt:lpstr>
      <vt:lpstr>International sector: Using R* to determine the FOMC policy target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George Dimopoulos</cp:lastModifiedBy>
  <cp:revision>1</cp:revision>
  <dcterms:modified xsi:type="dcterms:W3CDTF">2025-02-26T07:04:18Z</dcterms:modified>
</cp:coreProperties>
</file>